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72" r:id="rId2"/>
    <p:sldId id="256" r:id="rId3"/>
    <p:sldId id="259" r:id="rId4"/>
    <p:sldId id="273" r:id="rId5"/>
    <p:sldId id="284" r:id="rId6"/>
    <p:sldId id="274" r:id="rId7"/>
    <p:sldId id="285" r:id="rId8"/>
    <p:sldId id="275" r:id="rId9"/>
    <p:sldId id="286" r:id="rId10"/>
    <p:sldId id="276" r:id="rId11"/>
    <p:sldId id="287" r:id="rId12"/>
    <p:sldId id="277" r:id="rId13"/>
    <p:sldId id="288" r:id="rId14"/>
    <p:sldId id="278" r:id="rId15"/>
    <p:sldId id="289" r:id="rId16"/>
    <p:sldId id="279" r:id="rId17"/>
    <p:sldId id="290" r:id="rId18"/>
    <p:sldId id="280" r:id="rId19"/>
    <p:sldId id="291" r:id="rId20"/>
    <p:sldId id="281" r:id="rId21"/>
    <p:sldId id="292" r:id="rId22"/>
    <p:sldId id="282" r:id="rId23"/>
    <p:sldId id="293" r:id="rId24"/>
    <p:sldId id="283" r:id="rId25"/>
    <p:sldId id="294" r:id="rId26"/>
    <p:sldId id="295" r:id="rId27"/>
    <p:sldId id="296" r:id="rId28"/>
    <p:sldId id="298" r:id="rId29"/>
    <p:sldId id="299" r:id="rId30"/>
    <p:sldId id="300" r:id="rId31"/>
  </p:sldIdLst>
  <p:sldSz cx="9144000" cy="5143500" type="screen16x9"/>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4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86" autoAdjust="0"/>
    <p:restoredTop sz="58974" autoAdjust="0"/>
  </p:normalViewPr>
  <p:slideViewPr>
    <p:cSldViewPr>
      <p:cViewPr varScale="1">
        <p:scale>
          <a:sx n="105" d="100"/>
          <a:sy n="105" d="100"/>
        </p:scale>
        <p:origin x="2016"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700" cy="350056"/>
          </a:xfrm>
          <a:prstGeom prst="rect">
            <a:avLst/>
          </a:prstGeom>
        </p:spPr>
        <p:txBody>
          <a:bodyPr vert="horz" lIns="87810" tIns="43905" rIns="87810" bIns="43905" rtlCol="0"/>
          <a:lstStyle>
            <a:lvl1pPr algn="l">
              <a:defRPr sz="1200"/>
            </a:lvl1pPr>
          </a:lstStyle>
          <a:p>
            <a:endParaRPr lang="en-US"/>
          </a:p>
        </p:txBody>
      </p:sp>
      <p:sp>
        <p:nvSpPr>
          <p:cNvPr id="3" name="Date Placeholder 2"/>
          <p:cNvSpPr>
            <a:spLocks noGrp="1"/>
          </p:cNvSpPr>
          <p:nvPr>
            <p:ph type="dt" sz="quarter" idx="1"/>
          </p:nvPr>
        </p:nvSpPr>
        <p:spPr>
          <a:xfrm>
            <a:off x="5231372" y="0"/>
            <a:ext cx="4002700" cy="350056"/>
          </a:xfrm>
          <a:prstGeom prst="rect">
            <a:avLst/>
          </a:prstGeom>
        </p:spPr>
        <p:txBody>
          <a:bodyPr vert="horz" lIns="87810" tIns="43905" rIns="87810" bIns="43905" rtlCol="0"/>
          <a:lstStyle>
            <a:lvl1pPr algn="r">
              <a:defRPr sz="1200"/>
            </a:lvl1pPr>
          </a:lstStyle>
          <a:p>
            <a:fld id="{77807DC2-0FDE-457A-A3E8-527E886713B0}" type="datetimeFigureOut">
              <a:rPr lang="en-US" smtClean="0"/>
              <a:t>1/24/2018</a:t>
            </a:fld>
            <a:endParaRPr lang="en-US"/>
          </a:p>
        </p:txBody>
      </p:sp>
      <p:sp>
        <p:nvSpPr>
          <p:cNvPr id="4" name="Footer Placeholder 3"/>
          <p:cNvSpPr>
            <a:spLocks noGrp="1"/>
          </p:cNvSpPr>
          <p:nvPr>
            <p:ph type="ftr" sz="quarter" idx="2"/>
          </p:nvPr>
        </p:nvSpPr>
        <p:spPr>
          <a:xfrm>
            <a:off x="1" y="6659185"/>
            <a:ext cx="4002700" cy="350056"/>
          </a:xfrm>
          <a:prstGeom prst="rect">
            <a:avLst/>
          </a:prstGeom>
        </p:spPr>
        <p:txBody>
          <a:bodyPr vert="horz" lIns="87810" tIns="43905" rIns="87810" bIns="43905" rtlCol="0" anchor="b"/>
          <a:lstStyle>
            <a:lvl1pPr algn="l">
              <a:defRPr sz="1200"/>
            </a:lvl1pPr>
          </a:lstStyle>
          <a:p>
            <a:endParaRPr lang="en-US"/>
          </a:p>
        </p:txBody>
      </p:sp>
      <p:sp>
        <p:nvSpPr>
          <p:cNvPr id="5" name="Slide Number Placeholder 4"/>
          <p:cNvSpPr>
            <a:spLocks noGrp="1"/>
          </p:cNvSpPr>
          <p:nvPr>
            <p:ph type="sldNum" sz="quarter" idx="3"/>
          </p:nvPr>
        </p:nvSpPr>
        <p:spPr>
          <a:xfrm>
            <a:off x="5231372" y="6659185"/>
            <a:ext cx="4002700" cy="350056"/>
          </a:xfrm>
          <a:prstGeom prst="rect">
            <a:avLst/>
          </a:prstGeom>
        </p:spPr>
        <p:txBody>
          <a:bodyPr vert="horz" lIns="87810" tIns="43905" rIns="87810" bIns="43905" rtlCol="0" anchor="b"/>
          <a:lstStyle>
            <a:lvl1pPr algn="r">
              <a:defRPr sz="1200"/>
            </a:lvl1pPr>
          </a:lstStyle>
          <a:p>
            <a:fld id="{9952C63C-28FF-4931-935F-46BDBCFAC61E}" type="slidenum">
              <a:rPr lang="en-US" smtClean="0"/>
              <a:t>‹#›</a:t>
            </a:fld>
            <a:endParaRPr lang="en-US"/>
          </a:p>
        </p:txBody>
      </p:sp>
    </p:spTree>
    <p:extLst>
      <p:ext uri="{BB962C8B-B14F-4D97-AF65-F5344CB8AC3E}">
        <p14:creationId xmlns:p14="http://schemas.microsoft.com/office/powerpoint/2010/main" val="3505568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700" cy="351216"/>
          </a:xfrm>
          <a:prstGeom prst="rect">
            <a:avLst/>
          </a:prstGeom>
        </p:spPr>
        <p:txBody>
          <a:bodyPr vert="horz" lIns="87810" tIns="43905" rIns="87810" bIns="43905" rtlCol="0"/>
          <a:lstStyle>
            <a:lvl1pPr algn="l">
              <a:defRPr sz="1200"/>
            </a:lvl1pPr>
          </a:lstStyle>
          <a:p>
            <a:endParaRPr lang="en-US"/>
          </a:p>
        </p:txBody>
      </p:sp>
      <p:sp>
        <p:nvSpPr>
          <p:cNvPr id="3" name="Date Placeholder 2"/>
          <p:cNvSpPr>
            <a:spLocks noGrp="1"/>
          </p:cNvSpPr>
          <p:nvPr>
            <p:ph type="dt" idx="1"/>
          </p:nvPr>
        </p:nvSpPr>
        <p:spPr>
          <a:xfrm>
            <a:off x="5231372" y="0"/>
            <a:ext cx="4002700" cy="351216"/>
          </a:xfrm>
          <a:prstGeom prst="rect">
            <a:avLst/>
          </a:prstGeom>
        </p:spPr>
        <p:txBody>
          <a:bodyPr vert="horz" lIns="87810" tIns="43905" rIns="87810" bIns="43905" rtlCol="0"/>
          <a:lstStyle>
            <a:lvl1pPr algn="r">
              <a:defRPr sz="1200"/>
            </a:lvl1pPr>
          </a:lstStyle>
          <a:p>
            <a:fld id="{A786B1FC-3992-47B5-B4C1-FFEFD6729CD9}" type="datetimeFigureOut">
              <a:rPr lang="en-US" smtClean="0"/>
              <a:t>1/24/2018</a:t>
            </a:fld>
            <a:endParaRPr lang="en-US"/>
          </a:p>
        </p:txBody>
      </p:sp>
      <p:sp>
        <p:nvSpPr>
          <p:cNvPr id="4" name="Slide Image Placeholder 3"/>
          <p:cNvSpPr>
            <a:spLocks noGrp="1" noRot="1" noChangeAspect="1"/>
          </p:cNvSpPr>
          <p:nvPr>
            <p:ph type="sldImg" idx="2"/>
          </p:nvPr>
        </p:nvSpPr>
        <p:spPr>
          <a:xfrm>
            <a:off x="2516188" y="876300"/>
            <a:ext cx="4203700" cy="2365375"/>
          </a:xfrm>
          <a:prstGeom prst="rect">
            <a:avLst/>
          </a:prstGeom>
          <a:noFill/>
          <a:ln w="12700">
            <a:solidFill>
              <a:prstClr val="black"/>
            </a:solidFill>
          </a:ln>
        </p:spPr>
        <p:txBody>
          <a:bodyPr vert="horz" lIns="87810" tIns="43905" rIns="87810" bIns="43905" rtlCol="0" anchor="ctr"/>
          <a:lstStyle/>
          <a:p>
            <a:endParaRPr lang="en-US"/>
          </a:p>
        </p:txBody>
      </p:sp>
      <p:sp>
        <p:nvSpPr>
          <p:cNvPr id="5" name="Notes Placeholder 4"/>
          <p:cNvSpPr>
            <a:spLocks noGrp="1"/>
          </p:cNvSpPr>
          <p:nvPr>
            <p:ph type="body" sz="quarter" idx="3"/>
          </p:nvPr>
        </p:nvSpPr>
        <p:spPr>
          <a:xfrm>
            <a:off x="924010" y="3374219"/>
            <a:ext cx="7388059" cy="2759881"/>
          </a:xfrm>
          <a:prstGeom prst="rect">
            <a:avLst/>
          </a:prstGeom>
        </p:spPr>
        <p:txBody>
          <a:bodyPr vert="horz" lIns="87810" tIns="43905" rIns="87810" bIns="4390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9186"/>
            <a:ext cx="4002700" cy="351215"/>
          </a:xfrm>
          <a:prstGeom prst="rect">
            <a:avLst/>
          </a:prstGeom>
        </p:spPr>
        <p:txBody>
          <a:bodyPr vert="horz" lIns="87810" tIns="43905" rIns="87810" bIns="43905" rtlCol="0" anchor="b"/>
          <a:lstStyle>
            <a:lvl1pPr algn="l">
              <a:defRPr sz="1200"/>
            </a:lvl1pPr>
          </a:lstStyle>
          <a:p>
            <a:endParaRPr lang="en-US"/>
          </a:p>
        </p:txBody>
      </p:sp>
      <p:sp>
        <p:nvSpPr>
          <p:cNvPr id="7" name="Slide Number Placeholder 6"/>
          <p:cNvSpPr>
            <a:spLocks noGrp="1"/>
          </p:cNvSpPr>
          <p:nvPr>
            <p:ph type="sldNum" sz="quarter" idx="5"/>
          </p:nvPr>
        </p:nvSpPr>
        <p:spPr>
          <a:xfrm>
            <a:off x="5231372" y="6659186"/>
            <a:ext cx="4002700" cy="351215"/>
          </a:xfrm>
          <a:prstGeom prst="rect">
            <a:avLst/>
          </a:prstGeom>
        </p:spPr>
        <p:txBody>
          <a:bodyPr vert="horz" lIns="87810" tIns="43905" rIns="87810" bIns="43905" rtlCol="0" anchor="b"/>
          <a:lstStyle>
            <a:lvl1pPr algn="r">
              <a:defRPr sz="1200"/>
            </a:lvl1pPr>
          </a:lstStyle>
          <a:p>
            <a:fld id="{9767AE3E-AAF8-4205-B6A8-2EEC75F3D7EE}" type="slidenum">
              <a:rPr lang="en-US" smtClean="0"/>
              <a:t>‹#›</a:t>
            </a:fld>
            <a:endParaRPr lang="en-US"/>
          </a:p>
        </p:txBody>
      </p:sp>
    </p:spTree>
    <p:extLst>
      <p:ext uri="{BB962C8B-B14F-4D97-AF65-F5344CB8AC3E}">
        <p14:creationId xmlns:p14="http://schemas.microsoft.com/office/powerpoint/2010/main" val="3877638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biblegateway.com/passage/?search=Mark+10:17-31&amp;version=NIV#fen-NIV-24608a"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7AE3E-AAF8-4205-B6A8-2EEC75F3D7EE}" type="slidenum">
              <a:rPr lang="en-US" smtClean="0"/>
              <a:t>1</a:t>
            </a:fld>
            <a:endParaRPr lang="en-US"/>
          </a:p>
        </p:txBody>
      </p:sp>
    </p:spTree>
    <p:extLst>
      <p:ext uri="{BB962C8B-B14F-4D97-AF65-F5344CB8AC3E}">
        <p14:creationId xmlns:p14="http://schemas.microsoft.com/office/powerpoint/2010/main" val="2935979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key because:</a:t>
            </a:r>
          </a:p>
          <a:p>
            <a:r>
              <a:rPr lang="en-US" dirty="0"/>
              <a:t>* It helps the unbeliever know that</a:t>
            </a:r>
            <a:r>
              <a:rPr lang="en-US" baseline="0" dirty="0"/>
              <a:t> they are guilty.</a:t>
            </a:r>
          </a:p>
          <a:p>
            <a:r>
              <a:rPr lang="en-US" baseline="0" dirty="0"/>
              <a:t>* A good judge will not allow someone to say, “well I’ve done this and that… aren’t I a good person”</a:t>
            </a:r>
          </a:p>
          <a:p>
            <a:r>
              <a:rPr lang="en-US" dirty="0"/>
              <a:t>* It helps the</a:t>
            </a:r>
            <a:r>
              <a:rPr lang="en-US" baseline="0" dirty="0"/>
              <a:t> unbeliever say they are equally as bad as Hitler… for God’s standards are so much higher than ours.</a:t>
            </a:r>
          </a:p>
          <a:p>
            <a:r>
              <a:rPr lang="en-US" baseline="0" dirty="0"/>
              <a:t>* Understanding the severity of the punishment is important.</a:t>
            </a:r>
          </a:p>
          <a:p>
            <a:r>
              <a:rPr lang="en-US" baseline="0" dirty="0"/>
              <a:t>** Otherwise, if the punishment wasn’t so severe, the unbeliever might think they are willing to risk having fun in this lifetime at the small cost of a little punishment.</a:t>
            </a:r>
          </a:p>
          <a:p>
            <a:r>
              <a:rPr lang="en-US" baseline="0" dirty="0"/>
              <a:t>** It helps establish a healthy fear towards what God can do.</a:t>
            </a:r>
          </a:p>
          <a:p>
            <a:endParaRPr lang="en-US" dirty="0"/>
          </a:p>
          <a:p>
            <a:r>
              <a:rPr lang="en-US" dirty="0"/>
              <a:t>We’ll talk later about delivery on this point later. For example, Jesus raised the bar</a:t>
            </a:r>
            <a:r>
              <a:rPr lang="en-US" baseline="0" dirty="0"/>
              <a:t> – we are all adulterers and murderers of the heart.</a:t>
            </a:r>
            <a:endParaRPr lang="en-US" dirty="0"/>
          </a:p>
        </p:txBody>
      </p:sp>
      <p:sp>
        <p:nvSpPr>
          <p:cNvPr id="4" name="Slide Number Placeholder 3"/>
          <p:cNvSpPr>
            <a:spLocks noGrp="1"/>
          </p:cNvSpPr>
          <p:nvPr>
            <p:ph type="sldNum" sz="quarter" idx="10"/>
          </p:nvPr>
        </p:nvSpPr>
        <p:spPr/>
        <p:txBody>
          <a:bodyPr/>
          <a:lstStyle/>
          <a:p>
            <a:fld id="{9767AE3E-AAF8-4205-B6A8-2EEC75F3D7EE}" type="slidenum">
              <a:rPr lang="en-US" smtClean="0"/>
              <a:t>13</a:t>
            </a:fld>
            <a:endParaRPr lang="en-US"/>
          </a:p>
        </p:txBody>
      </p:sp>
    </p:spTree>
    <p:extLst>
      <p:ext uri="{BB962C8B-B14F-4D97-AF65-F5344CB8AC3E}">
        <p14:creationId xmlns:p14="http://schemas.microsoft.com/office/powerpoint/2010/main" val="2423932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key element</a:t>
            </a:r>
            <a:r>
              <a:rPr lang="en-US" baseline="0" dirty="0"/>
              <a:t> is important because:</a:t>
            </a:r>
          </a:p>
          <a:p>
            <a:r>
              <a:rPr lang="en-US" baseline="0" dirty="0"/>
              <a:t>* Otherwise, our religion is the same as every other religion in the world.</a:t>
            </a:r>
          </a:p>
          <a:p>
            <a:r>
              <a:rPr lang="en-US" dirty="0"/>
              <a:t>* It would make point 9 (that Jesus is the only way) meaningless</a:t>
            </a:r>
            <a:r>
              <a:rPr lang="en-US" baseline="0" dirty="0"/>
              <a:t> – the unbeliever needs to realize there he needs a savior and that they don’t have control over their own salvation.</a:t>
            </a:r>
          </a:p>
          <a:p>
            <a:r>
              <a:rPr lang="en-US" dirty="0"/>
              <a:t>* It is freeing for the unbeliever to know that</a:t>
            </a:r>
            <a:r>
              <a:rPr lang="en-US" baseline="0" dirty="0"/>
              <a:t> they </a:t>
            </a:r>
            <a:r>
              <a:rPr lang="en-US" dirty="0"/>
              <a:t>don’t need to try to improve themselves </a:t>
            </a:r>
            <a:r>
              <a:rPr lang="en-US" baseline="0" dirty="0"/>
              <a:t>first before receiving the free gift of salvation.</a:t>
            </a:r>
            <a:endParaRPr lang="en-US" dirty="0"/>
          </a:p>
        </p:txBody>
      </p:sp>
      <p:sp>
        <p:nvSpPr>
          <p:cNvPr id="4" name="Slide Number Placeholder 3"/>
          <p:cNvSpPr>
            <a:spLocks noGrp="1"/>
          </p:cNvSpPr>
          <p:nvPr>
            <p:ph type="sldNum" sz="quarter" idx="10"/>
          </p:nvPr>
        </p:nvSpPr>
        <p:spPr/>
        <p:txBody>
          <a:bodyPr/>
          <a:lstStyle/>
          <a:p>
            <a:fld id="{9767AE3E-AAF8-4205-B6A8-2EEC75F3D7EE}" type="slidenum">
              <a:rPr lang="en-US" smtClean="0"/>
              <a:t>15</a:t>
            </a:fld>
            <a:endParaRPr lang="en-US"/>
          </a:p>
        </p:txBody>
      </p:sp>
    </p:spTree>
    <p:extLst>
      <p:ext uri="{BB962C8B-B14F-4D97-AF65-F5344CB8AC3E}">
        <p14:creationId xmlns:p14="http://schemas.microsoft.com/office/powerpoint/2010/main" val="2159056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7AE3E-AAF8-4205-B6A8-2EEC75F3D7EE}" type="slidenum">
              <a:rPr lang="en-US" smtClean="0"/>
              <a:t>16</a:t>
            </a:fld>
            <a:endParaRPr lang="en-US"/>
          </a:p>
        </p:txBody>
      </p:sp>
    </p:spTree>
    <p:extLst>
      <p:ext uri="{BB962C8B-B14F-4D97-AF65-F5344CB8AC3E}">
        <p14:creationId xmlns:p14="http://schemas.microsoft.com/office/powerpoint/2010/main" val="1008151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a key element because:</a:t>
            </a:r>
          </a:p>
          <a:p>
            <a:r>
              <a:rPr lang="en-US" baseline="0" dirty="0"/>
              <a:t>* It shows the unbeliever that God’s wrath has been fully poured out on our sins – allowing God to be fully just.</a:t>
            </a:r>
          </a:p>
          <a:p>
            <a:r>
              <a:rPr lang="en-US" baseline="0" dirty="0"/>
              <a:t>* It shows how we are purified to be able to be near God (through sacrifice – which is understood by many people from other religions).</a:t>
            </a:r>
          </a:p>
          <a:p>
            <a:r>
              <a:rPr lang="en-US" dirty="0"/>
              <a:t>* It shows that the work of salvation has already been</a:t>
            </a:r>
            <a:r>
              <a:rPr lang="en-US" baseline="0" dirty="0"/>
              <a:t> finished.</a:t>
            </a:r>
            <a:endParaRPr lang="en-US" dirty="0"/>
          </a:p>
          <a:p>
            <a:r>
              <a:rPr lang="en-US" dirty="0"/>
              <a:t>* It helps develop a level of thankfulness and God’s love.</a:t>
            </a:r>
          </a:p>
        </p:txBody>
      </p:sp>
      <p:sp>
        <p:nvSpPr>
          <p:cNvPr id="4" name="Slide Number Placeholder 3"/>
          <p:cNvSpPr>
            <a:spLocks noGrp="1"/>
          </p:cNvSpPr>
          <p:nvPr>
            <p:ph type="sldNum" sz="quarter" idx="10"/>
          </p:nvPr>
        </p:nvSpPr>
        <p:spPr/>
        <p:txBody>
          <a:bodyPr/>
          <a:lstStyle/>
          <a:p>
            <a:fld id="{9767AE3E-AAF8-4205-B6A8-2EEC75F3D7EE}" type="slidenum">
              <a:rPr lang="en-US" smtClean="0"/>
              <a:t>17</a:t>
            </a:fld>
            <a:endParaRPr lang="en-US"/>
          </a:p>
        </p:txBody>
      </p:sp>
    </p:spTree>
    <p:extLst>
      <p:ext uri="{BB962C8B-B14F-4D97-AF65-F5344CB8AC3E}">
        <p14:creationId xmlns:p14="http://schemas.microsoft.com/office/powerpoint/2010/main" val="2540114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a key element because:</a:t>
            </a:r>
          </a:p>
          <a:p>
            <a:r>
              <a:rPr lang="en-US" baseline="0" dirty="0"/>
              <a:t>* It shows that Jesus is enough… no need for “Jesus +”.</a:t>
            </a:r>
          </a:p>
          <a:p>
            <a:r>
              <a:rPr lang="en-US" dirty="0"/>
              <a:t>** Other religions which</a:t>
            </a:r>
            <a:r>
              <a:rPr lang="en-US" baseline="0" dirty="0"/>
              <a:t> “believe in Jesus”, say that it is not enough. For example: Mormonism and even Catholicism</a:t>
            </a:r>
          </a:p>
          <a:p>
            <a:r>
              <a:rPr lang="en-US" baseline="0" dirty="0"/>
              <a:t>* It shows how one sacrifice applies to all men for all past/present/future sins.</a:t>
            </a:r>
            <a:endParaRPr lang="en-US" dirty="0"/>
          </a:p>
        </p:txBody>
      </p:sp>
      <p:sp>
        <p:nvSpPr>
          <p:cNvPr id="4" name="Slide Number Placeholder 3"/>
          <p:cNvSpPr>
            <a:spLocks noGrp="1"/>
          </p:cNvSpPr>
          <p:nvPr>
            <p:ph type="sldNum" sz="quarter" idx="10"/>
          </p:nvPr>
        </p:nvSpPr>
        <p:spPr/>
        <p:txBody>
          <a:bodyPr/>
          <a:lstStyle/>
          <a:p>
            <a:fld id="{9767AE3E-AAF8-4205-B6A8-2EEC75F3D7EE}" type="slidenum">
              <a:rPr lang="en-US" smtClean="0"/>
              <a:t>19</a:t>
            </a:fld>
            <a:endParaRPr lang="en-US"/>
          </a:p>
        </p:txBody>
      </p:sp>
    </p:spTree>
    <p:extLst>
      <p:ext uri="{BB962C8B-B14F-4D97-AF65-F5344CB8AC3E}">
        <p14:creationId xmlns:p14="http://schemas.microsoft.com/office/powerpoint/2010/main" val="1034623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a:t>
            </a:r>
            <a:r>
              <a:rPr lang="en-US" baseline="0" dirty="0"/>
              <a:t> key because:</a:t>
            </a:r>
          </a:p>
          <a:p>
            <a:r>
              <a:rPr lang="en-US" baseline="0" dirty="0"/>
              <a:t>* It shows how death has been conquered</a:t>
            </a:r>
          </a:p>
          <a:p>
            <a:r>
              <a:rPr lang="en-US" baseline="0" dirty="0"/>
              <a:t>* It shows that Jesus wasn’t an ordinary man – he is different than everyone else (all other prophets, teachers, </a:t>
            </a:r>
            <a:r>
              <a:rPr lang="en-US" baseline="0" dirty="0" err="1"/>
              <a:t>etc</a:t>
            </a:r>
            <a:r>
              <a:rPr lang="en-US" baseline="0" dirty="0"/>
              <a:t>)</a:t>
            </a:r>
          </a:p>
          <a:p>
            <a:r>
              <a:rPr lang="en-US" dirty="0"/>
              <a:t>* It</a:t>
            </a:r>
            <a:r>
              <a:rPr lang="en-US" baseline="0" dirty="0"/>
              <a:t> explains how Jesus continues to be a part of our daily lives, and how he can act as our Mediator</a:t>
            </a:r>
          </a:p>
          <a:p>
            <a:r>
              <a:rPr lang="en-US" dirty="0"/>
              <a:t>*</a:t>
            </a:r>
            <a:r>
              <a:rPr lang="en-US" baseline="0" dirty="0"/>
              <a:t> It is something we can check – with facts from history.</a:t>
            </a:r>
          </a:p>
          <a:p>
            <a:r>
              <a:rPr lang="en-US" baseline="0" dirty="0"/>
              <a:t>** This evidence can help </a:t>
            </a:r>
            <a:r>
              <a:rPr lang="en-US" baseline="0" dirty="0" err="1"/>
              <a:t>jews</a:t>
            </a:r>
            <a:r>
              <a:rPr lang="en-US" baseline="0" dirty="0"/>
              <a:t>, </a:t>
            </a:r>
            <a:r>
              <a:rPr lang="en-US" baseline="0" dirty="0" err="1"/>
              <a:t>muslims</a:t>
            </a:r>
            <a:r>
              <a:rPr lang="en-US" baseline="0" dirty="0"/>
              <a:t>, and </a:t>
            </a:r>
            <a:r>
              <a:rPr lang="en-US" baseline="0" dirty="0" err="1"/>
              <a:t>athiests</a:t>
            </a:r>
            <a:r>
              <a:rPr lang="en-US" baseline="0" dirty="0"/>
              <a:t> believe!</a:t>
            </a:r>
          </a:p>
        </p:txBody>
      </p:sp>
      <p:sp>
        <p:nvSpPr>
          <p:cNvPr id="4" name="Slide Number Placeholder 3"/>
          <p:cNvSpPr>
            <a:spLocks noGrp="1"/>
          </p:cNvSpPr>
          <p:nvPr>
            <p:ph type="sldNum" sz="quarter" idx="10"/>
          </p:nvPr>
        </p:nvSpPr>
        <p:spPr/>
        <p:txBody>
          <a:bodyPr/>
          <a:lstStyle/>
          <a:p>
            <a:fld id="{9767AE3E-AAF8-4205-B6A8-2EEC75F3D7EE}" type="slidenum">
              <a:rPr lang="en-US" smtClean="0"/>
              <a:t>21</a:t>
            </a:fld>
            <a:endParaRPr lang="en-US"/>
          </a:p>
        </p:txBody>
      </p:sp>
    </p:spTree>
    <p:extLst>
      <p:ext uri="{BB962C8B-B14F-4D97-AF65-F5344CB8AC3E}">
        <p14:creationId xmlns:p14="http://schemas.microsoft.com/office/powerpoint/2010/main" val="501397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key because:</a:t>
            </a:r>
          </a:p>
          <a:p>
            <a:r>
              <a:rPr lang="en-US" baseline="0" dirty="0"/>
              <a:t>* It shows why we as Christians are so persistent with our agenda.</a:t>
            </a:r>
          </a:p>
          <a:p>
            <a:r>
              <a:rPr lang="en-US" baseline="0" dirty="0"/>
              <a:t>** People start to see us telling them about Jesus as an act of love instead of us just pushing “our religion” down their throats.</a:t>
            </a:r>
          </a:p>
          <a:p>
            <a:r>
              <a:rPr lang="en-US" baseline="0" dirty="0"/>
              <a:t>* It puts pressure on an unbeliever to make a decision for Christ.</a:t>
            </a:r>
          </a:p>
          <a:p>
            <a:r>
              <a:rPr lang="en-US" baseline="0" dirty="0"/>
              <a:t>* Also, it makes people who claim to have faith, really examine themselves and strengthen their faith.</a:t>
            </a:r>
          </a:p>
        </p:txBody>
      </p:sp>
      <p:sp>
        <p:nvSpPr>
          <p:cNvPr id="4" name="Slide Number Placeholder 3"/>
          <p:cNvSpPr>
            <a:spLocks noGrp="1"/>
          </p:cNvSpPr>
          <p:nvPr>
            <p:ph type="sldNum" sz="quarter" idx="10"/>
          </p:nvPr>
        </p:nvSpPr>
        <p:spPr/>
        <p:txBody>
          <a:bodyPr/>
          <a:lstStyle/>
          <a:p>
            <a:fld id="{9767AE3E-AAF8-4205-B6A8-2EEC75F3D7EE}" type="slidenum">
              <a:rPr lang="en-US" smtClean="0"/>
              <a:t>23</a:t>
            </a:fld>
            <a:endParaRPr lang="en-US"/>
          </a:p>
        </p:txBody>
      </p:sp>
    </p:spTree>
    <p:extLst>
      <p:ext uri="{BB962C8B-B14F-4D97-AF65-F5344CB8AC3E}">
        <p14:creationId xmlns:p14="http://schemas.microsoft.com/office/powerpoint/2010/main" val="2680696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key because:</a:t>
            </a:r>
          </a:p>
          <a:p>
            <a:r>
              <a:rPr lang="en-US" dirty="0"/>
              <a:t>* It is</a:t>
            </a:r>
            <a:r>
              <a:rPr lang="en-US" baseline="0" dirty="0"/>
              <a:t> practical and necessary.</a:t>
            </a:r>
          </a:p>
          <a:p>
            <a:r>
              <a:rPr lang="en-US" dirty="0"/>
              <a:t>* An</a:t>
            </a:r>
            <a:r>
              <a:rPr lang="en-US" baseline="0" dirty="0"/>
              <a:t> unbeliever needs to realize that knowing about Jesus is different than having faith in Him.</a:t>
            </a:r>
          </a:p>
          <a:p>
            <a:r>
              <a:rPr lang="en-US" dirty="0"/>
              <a:t>** Faith in</a:t>
            </a:r>
            <a:r>
              <a:rPr lang="en-US" baseline="0" dirty="0"/>
              <a:t> him means you’ll want to be with him (he is our parachute) and we wouldn’t want to let our sins get in the way of Him.</a:t>
            </a:r>
          </a:p>
          <a:p>
            <a:endParaRPr lang="en-US" baseline="0" dirty="0"/>
          </a:p>
        </p:txBody>
      </p:sp>
      <p:sp>
        <p:nvSpPr>
          <p:cNvPr id="4" name="Slide Number Placeholder 3"/>
          <p:cNvSpPr>
            <a:spLocks noGrp="1"/>
          </p:cNvSpPr>
          <p:nvPr>
            <p:ph type="sldNum" sz="quarter" idx="10"/>
          </p:nvPr>
        </p:nvSpPr>
        <p:spPr/>
        <p:txBody>
          <a:bodyPr/>
          <a:lstStyle/>
          <a:p>
            <a:fld id="{9767AE3E-AAF8-4205-B6A8-2EEC75F3D7EE}" type="slidenum">
              <a:rPr lang="en-US" smtClean="0"/>
              <a:t>25</a:t>
            </a:fld>
            <a:endParaRPr lang="en-US"/>
          </a:p>
        </p:txBody>
      </p:sp>
    </p:spTree>
    <p:extLst>
      <p:ext uri="{BB962C8B-B14F-4D97-AF65-F5344CB8AC3E}">
        <p14:creationId xmlns:p14="http://schemas.microsoft.com/office/powerpoint/2010/main" val="97947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baseline="30000" dirty="0">
                <a:solidFill>
                  <a:schemeClr val="tx1"/>
                </a:solidFill>
                <a:effectLst/>
                <a:latin typeface="+mn-lt"/>
                <a:ea typeface="+mn-ea"/>
                <a:cs typeface="+mn-cs"/>
              </a:rPr>
              <a:t>Matt 10:17-22:</a:t>
            </a:r>
          </a:p>
          <a:p>
            <a:r>
              <a:rPr lang="en-US" sz="1200" b="1" i="0" kern="1200" baseline="30000" dirty="0">
                <a:solidFill>
                  <a:schemeClr val="tx1"/>
                </a:solidFill>
                <a:effectLst/>
                <a:latin typeface="+mn-lt"/>
                <a:ea typeface="+mn-ea"/>
                <a:cs typeface="+mn-cs"/>
              </a:rPr>
              <a:t>17 </a:t>
            </a:r>
            <a:r>
              <a:rPr lang="en-US" sz="1200" b="0" i="0" kern="1200" dirty="0">
                <a:solidFill>
                  <a:schemeClr val="tx1"/>
                </a:solidFill>
                <a:effectLst/>
                <a:latin typeface="+mn-lt"/>
                <a:ea typeface="+mn-ea"/>
                <a:cs typeface="+mn-cs"/>
              </a:rPr>
              <a:t>As Jesus started on his way, a man ran up to him and fell on his knees before him. “Good teacher,” he asked, “what must I do to inherit eternal life?”</a:t>
            </a:r>
          </a:p>
          <a:p>
            <a:r>
              <a:rPr lang="en-US" sz="1200" b="1" i="0" kern="1200" baseline="30000" dirty="0">
                <a:solidFill>
                  <a:schemeClr val="tx1"/>
                </a:solidFill>
                <a:effectLst/>
                <a:latin typeface="+mn-lt"/>
                <a:ea typeface="+mn-ea"/>
                <a:cs typeface="+mn-cs"/>
              </a:rPr>
              <a:t>18 </a:t>
            </a:r>
            <a:r>
              <a:rPr lang="en-US" sz="1200" b="0" i="0" kern="1200" dirty="0">
                <a:solidFill>
                  <a:schemeClr val="tx1"/>
                </a:solidFill>
                <a:effectLst/>
                <a:latin typeface="+mn-lt"/>
                <a:ea typeface="+mn-ea"/>
                <a:cs typeface="+mn-cs"/>
              </a:rPr>
              <a:t>“Why do you call me good?” Jesus answered. “No one is good—except God alone. </a:t>
            </a:r>
            <a:r>
              <a:rPr lang="en-US" sz="1200" b="1" i="0" kern="1200" baseline="30000" dirty="0">
                <a:solidFill>
                  <a:schemeClr val="tx1"/>
                </a:solidFill>
                <a:effectLst/>
                <a:latin typeface="+mn-lt"/>
                <a:ea typeface="+mn-ea"/>
                <a:cs typeface="+mn-cs"/>
              </a:rPr>
              <a:t>19 </a:t>
            </a:r>
            <a:r>
              <a:rPr lang="en-US" sz="1200" b="0" i="0" kern="1200" dirty="0">
                <a:solidFill>
                  <a:schemeClr val="tx1"/>
                </a:solidFill>
                <a:effectLst/>
                <a:latin typeface="+mn-lt"/>
                <a:ea typeface="+mn-ea"/>
                <a:cs typeface="+mn-cs"/>
              </a:rPr>
              <a:t>You know the commandments: ‘You shall not murder, you shall not commit adultery, you shall not steal, you shall not give false testimony, you shall not defraud, honor your father and mother.’</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3" tooltip="See footnote a"/>
              </a:rPr>
              <a:t>a</a:t>
            </a:r>
            <a:r>
              <a:rPr lang="en-US" sz="1200" b="0" i="0" kern="1200" baseline="300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a:t>
            </a:r>
          </a:p>
          <a:p>
            <a:r>
              <a:rPr lang="en-US" sz="1200" b="1" i="0" kern="1200" baseline="30000" dirty="0">
                <a:solidFill>
                  <a:schemeClr val="tx1"/>
                </a:solidFill>
                <a:effectLst/>
                <a:latin typeface="+mn-lt"/>
                <a:ea typeface="+mn-ea"/>
                <a:cs typeface="+mn-cs"/>
              </a:rPr>
              <a:t>20 </a:t>
            </a:r>
            <a:r>
              <a:rPr lang="en-US" sz="1200" b="0" i="0" kern="1200" dirty="0">
                <a:solidFill>
                  <a:schemeClr val="tx1"/>
                </a:solidFill>
                <a:effectLst/>
                <a:latin typeface="+mn-lt"/>
                <a:ea typeface="+mn-ea"/>
                <a:cs typeface="+mn-cs"/>
              </a:rPr>
              <a:t>“Teacher,” he declared, “all these I have kept since I was a boy.”</a:t>
            </a:r>
          </a:p>
          <a:p>
            <a:r>
              <a:rPr lang="en-US" sz="1200" b="1" i="0" kern="1200" baseline="30000" dirty="0">
                <a:solidFill>
                  <a:schemeClr val="tx1"/>
                </a:solidFill>
                <a:effectLst/>
                <a:latin typeface="+mn-lt"/>
                <a:ea typeface="+mn-ea"/>
                <a:cs typeface="+mn-cs"/>
              </a:rPr>
              <a:t>21 </a:t>
            </a:r>
            <a:r>
              <a:rPr lang="en-US" sz="1200" b="0" i="0" kern="1200" dirty="0">
                <a:solidFill>
                  <a:schemeClr val="tx1"/>
                </a:solidFill>
                <a:effectLst/>
                <a:latin typeface="+mn-lt"/>
                <a:ea typeface="+mn-ea"/>
                <a:cs typeface="+mn-cs"/>
              </a:rPr>
              <a:t>Jesus looked at him and loved him. “One thing you lack,” he said. “Go, sell everything you have and give to the poor, and you will have treasure in heaven. Then come, follow me.”</a:t>
            </a:r>
          </a:p>
          <a:p>
            <a:r>
              <a:rPr lang="en-US" sz="1200" b="1" i="0" kern="1200" baseline="30000" dirty="0">
                <a:solidFill>
                  <a:schemeClr val="tx1"/>
                </a:solidFill>
                <a:effectLst/>
                <a:latin typeface="+mn-lt"/>
                <a:ea typeface="+mn-ea"/>
                <a:cs typeface="+mn-cs"/>
              </a:rPr>
              <a:t>22 </a:t>
            </a:r>
            <a:r>
              <a:rPr lang="en-US" sz="1200" b="0" i="0" kern="1200" dirty="0">
                <a:solidFill>
                  <a:schemeClr val="tx1"/>
                </a:solidFill>
                <a:effectLst/>
                <a:latin typeface="+mn-lt"/>
                <a:ea typeface="+mn-ea"/>
                <a:cs typeface="+mn-cs"/>
              </a:rPr>
              <a:t>At this the man’s face fell. He went away sad, because he had great wealth.</a:t>
            </a:r>
          </a:p>
          <a:p>
            <a:endParaRPr lang="en-US" dirty="0"/>
          </a:p>
        </p:txBody>
      </p:sp>
      <p:sp>
        <p:nvSpPr>
          <p:cNvPr id="4" name="Slide Number Placeholder 3"/>
          <p:cNvSpPr>
            <a:spLocks noGrp="1"/>
          </p:cNvSpPr>
          <p:nvPr>
            <p:ph type="sldNum" sz="quarter" idx="10"/>
          </p:nvPr>
        </p:nvSpPr>
        <p:spPr/>
        <p:txBody>
          <a:bodyPr/>
          <a:lstStyle/>
          <a:p>
            <a:fld id="{9767AE3E-AAF8-4205-B6A8-2EEC75F3D7EE}" type="slidenum">
              <a:rPr lang="en-US" smtClean="0"/>
              <a:t>27</a:t>
            </a:fld>
            <a:endParaRPr lang="en-US"/>
          </a:p>
        </p:txBody>
      </p:sp>
    </p:spTree>
    <p:extLst>
      <p:ext uri="{BB962C8B-B14F-4D97-AF65-F5344CB8AC3E}">
        <p14:creationId xmlns:p14="http://schemas.microsoft.com/office/powerpoint/2010/main" val="2592014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9767AE3E-AAF8-4205-B6A8-2EEC75F3D7EE}" type="slidenum">
              <a:rPr lang="en-US" smtClean="0"/>
              <a:t>2</a:t>
            </a:fld>
            <a:endParaRPr lang="en-US"/>
          </a:p>
        </p:txBody>
      </p:sp>
    </p:spTree>
    <p:extLst>
      <p:ext uri="{BB962C8B-B14F-4D97-AF65-F5344CB8AC3E}">
        <p14:creationId xmlns:p14="http://schemas.microsoft.com/office/powerpoint/2010/main" val="1093274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7AE3E-AAF8-4205-B6A8-2EEC75F3D7EE}" type="slidenum">
              <a:rPr lang="en-US" smtClean="0"/>
              <a:t>3</a:t>
            </a:fld>
            <a:endParaRPr lang="en-US"/>
          </a:p>
        </p:txBody>
      </p:sp>
    </p:spTree>
    <p:extLst>
      <p:ext uri="{BB962C8B-B14F-4D97-AF65-F5344CB8AC3E}">
        <p14:creationId xmlns:p14="http://schemas.microsoft.com/office/powerpoint/2010/main" val="4243091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7AE3E-AAF8-4205-B6A8-2EEC75F3D7EE}" type="slidenum">
              <a:rPr lang="en-US" smtClean="0"/>
              <a:t>4</a:t>
            </a:fld>
            <a:endParaRPr lang="en-US"/>
          </a:p>
        </p:txBody>
      </p:sp>
    </p:spTree>
    <p:extLst>
      <p:ext uri="{BB962C8B-B14F-4D97-AF65-F5344CB8AC3E}">
        <p14:creationId xmlns:p14="http://schemas.microsoft.com/office/powerpoint/2010/main" val="825195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is point 0 because</a:t>
            </a:r>
            <a:r>
              <a:rPr lang="en-US" baseline="0" dirty="0"/>
              <a:t> it may or not be something you start with or something you actually need to get through. But it is important to keep in mind for the following reasons:</a:t>
            </a:r>
            <a:endParaRPr lang="en-US" dirty="0"/>
          </a:p>
          <a:p>
            <a:endParaRPr lang="en-US" dirty="0"/>
          </a:p>
          <a:p>
            <a:r>
              <a:rPr lang="en-US" dirty="0"/>
              <a:t>Keys:</a:t>
            </a:r>
          </a:p>
          <a:p>
            <a:r>
              <a:rPr lang="en-US" dirty="0"/>
              <a:t>*</a:t>
            </a:r>
            <a:r>
              <a:rPr lang="en-US" baseline="0" dirty="0"/>
              <a:t> First for the person sharing the Gospel, it is important to keep this in mind so that we don’t share the gospel for our own glory.</a:t>
            </a:r>
          </a:p>
          <a:p>
            <a:r>
              <a:rPr lang="en-US" dirty="0"/>
              <a:t>** It doesn’t glorify</a:t>
            </a:r>
            <a:r>
              <a:rPr lang="en-US" baseline="0" dirty="0"/>
              <a:t> God to win an argument… it glorifies Him when we show love.</a:t>
            </a:r>
          </a:p>
          <a:p>
            <a:r>
              <a:rPr lang="en-US" baseline="0" dirty="0"/>
              <a:t>* Second, for unbeliever, sometimes this key needs to be spoken in order to help the person understand our world view. Many believers will not believe in God and even more will not believe that we were created.</a:t>
            </a:r>
          </a:p>
          <a:p>
            <a:r>
              <a:rPr lang="en-US" baseline="0" dirty="0"/>
              <a:t>** Often it leads us into first having to use a bit of apologetics to at least give the person an understanding that what we believe isn’t a fairy tail… but is backed up with evidence. In fact, their worldview is usually the one that needs more faith.</a:t>
            </a:r>
          </a:p>
        </p:txBody>
      </p:sp>
      <p:sp>
        <p:nvSpPr>
          <p:cNvPr id="4" name="Slide Number Placeholder 3"/>
          <p:cNvSpPr>
            <a:spLocks noGrp="1"/>
          </p:cNvSpPr>
          <p:nvPr>
            <p:ph type="sldNum" sz="quarter" idx="10"/>
          </p:nvPr>
        </p:nvSpPr>
        <p:spPr/>
        <p:txBody>
          <a:bodyPr/>
          <a:lstStyle/>
          <a:p>
            <a:fld id="{9767AE3E-AAF8-4205-B6A8-2EEC75F3D7EE}" type="slidenum">
              <a:rPr lang="en-US" smtClean="0"/>
              <a:t>5</a:t>
            </a:fld>
            <a:endParaRPr lang="en-US"/>
          </a:p>
        </p:txBody>
      </p:sp>
    </p:spTree>
    <p:extLst>
      <p:ext uri="{BB962C8B-B14F-4D97-AF65-F5344CB8AC3E}">
        <p14:creationId xmlns:p14="http://schemas.microsoft.com/office/powerpoint/2010/main" val="846078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unbelievers</a:t>
            </a:r>
            <a:r>
              <a:rPr lang="en-US" baseline="0" dirty="0"/>
              <a:t> refuse to believe that God actually loves us. They are convinced that if He was loving, he would simply save us all and not send anyone to hell. </a:t>
            </a:r>
          </a:p>
          <a:p>
            <a:endParaRPr lang="en-US" baseline="0" dirty="0"/>
          </a:p>
          <a:p>
            <a:r>
              <a:rPr lang="en-US" baseline="0" dirty="0"/>
              <a:t>So this key is important in order to correct the true motivation for God to send his son Jesus to die for us.</a:t>
            </a:r>
            <a:endParaRPr lang="en-US" dirty="0"/>
          </a:p>
        </p:txBody>
      </p:sp>
      <p:sp>
        <p:nvSpPr>
          <p:cNvPr id="4" name="Slide Number Placeholder 3"/>
          <p:cNvSpPr>
            <a:spLocks noGrp="1"/>
          </p:cNvSpPr>
          <p:nvPr>
            <p:ph type="sldNum" sz="quarter" idx="10"/>
          </p:nvPr>
        </p:nvSpPr>
        <p:spPr/>
        <p:txBody>
          <a:bodyPr/>
          <a:lstStyle/>
          <a:p>
            <a:fld id="{9767AE3E-AAF8-4205-B6A8-2EEC75F3D7EE}" type="slidenum">
              <a:rPr lang="en-US" smtClean="0"/>
              <a:t>7</a:t>
            </a:fld>
            <a:endParaRPr lang="en-US"/>
          </a:p>
        </p:txBody>
      </p:sp>
    </p:spTree>
    <p:extLst>
      <p:ext uri="{BB962C8B-B14F-4D97-AF65-F5344CB8AC3E}">
        <p14:creationId xmlns:p14="http://schemas.microsoft.com/office/powerpoint/2010/main" val="452595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one of the most important parts of the Gospel</a:t>
            </a:r>
            <a:r>
              <a:rPr lang="en-US" baseline="0" dirty="0"/>
              <a:t> message. Most unbelievers believe they are a “good” person. The only way they will accept the good news, is if they realize they need a savior.</a:t>
            </a:r>
          </a:p>
          <a:p>
            <a:endParaRPr lang="en-US" baseline="0" dirty="0"/>
          </a:p>
          <a:p>
            <a:r>
              <a:rPr lang="en-US" baseline="0" dirty="0"/>
              <a:t>Otherwise, the good news is actually kind of weird news. Imagine if a random person on the street said, “you can have my kidney”. You would be looking at them oddly and probably tell them to get away from you. But if the minute before, a doctor told you that your kidney was failing and that were about to die. Now, this free gift of a kidney from a stranger is super good news. In fact, you’d want to get to know and seek after this kidney giver and thank him.</a:t>
            </a:r>
          </a:p>
          <a:p>
            <a:endParaRPr lang="en-US" baseline="0" dirty="0"/>
          </a:p>
          <a:p>
            <a:r>
              <a:rPr lang="en-US" baseline="0" dirty="0"/>
              <a:t>Note that key point we’ll discuss later on how best to deliver this “bad news” effectively without the unbeliever thinking you are simply judging them.</a:t>
            </a:r>
            <a:endParaRPr lang="en-US" dirty="0"/>
          </a:p>
        </p:txBody>
      </p:sp>
      <p:sp>
        <p:nvSpPr>
          <p:cNvPr id="4" name="Slide Number Placeholder 3"/>
          <p:cNvSpPr>
            <a:spLocks noGrp="1"/>
          </p:cNvSpPr>
          <p:nvPr>
            <p:ph type="sldNum" sz="quarter" idx="10"/>
          </p:nvPr>
        </p:nvSpPr>
        <p:spPr/>
        <p:txBody>
          <a:bodyPr/>
          <a:lstStyle/>
          <a:p>
            <a:fld id="{9767AE3E-AAF8-4205-B6A8-2EEC75F3D7EE}" type="slidenum">
              <a:rPr lang="en-US" smtClean="0"/>
              <a:t>9</a:t>
            </a:fld>
            <a:endParaRPr lang="en-US"/>
          </a:p>
        </p:txBody>
      </p:sp>
    </p:spTree>
    <p:extLst>
      <p:ext uri="{BB962C8B-B14F-4D97-AF65-F5344CB8AC3E}">
        <p14:creationId xmlns:p14="http://schemas.microsoft.com/office/powerpoint/2010/main" val="1506186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key element because:</a:t>
            </a:r>
          </a:p>
          <a:p>
            <a:r>
              <a:rPr lang="en-US" dirty="0"/>
              <a:t>* it</a:t>
            </a:r>
            <a:r>
              <a:rPr lang="en-US" baseline="0" dirty="0"/>
              <a:t> displays to the unbeliever how distant we are from God</a:t>
            </a:r>
          </a:p>
          <a:p>
            <a:r>
              <a:rPr lang="en-US" dirty="0"/>
              <a:t>* It also sets us up for point 5 – showing us that we could never work</a:t>
            </a:r>
            <a:r>
              <a:rPr lang="en-US" baseline="0" dirty="0"/>
              <a:t> our way to heaven… since we could never fully clean ourselves enough.</a:t>
            </a:r>
          </a:p>
          <a:p>
            <a:r>
              <a:rPr lang="en-US" dirty="0"/>
              <a:t>* It</a:t>
            </a:r>
            <a:r>
              <a:rPr lang="en-US" baseline="0" dirty="0"/>
              <a:t> also helps the unbeliever better understand why we can’t go to heaven as we are even though God wants to be with us (point 1).</a:t>
            </a:r>
          </a:p>
          <a:p>
            <a:endParaRPr lang="en-US" dirty="0"/>
          </a:p>
          <a:p>
            <a:r>
              <a:rPr lang="en-US" dirty="0"/>
              <a:t>If</a:t>
            </a:r>
            <a:r>
              <a:rPr lang="en-US" baseline="0" dirty="0"/>
              <a:t> heaven is perfect, and we are not… if we went to heaven as we are… would heaven be heaven anymore?</a:t>
            </a:r>
            <a:endParaRPr lang="en-US" dirty="0"/>
          </a:p>
        </p:txBody>
      </p:sp>
      <p:sp>
        <p:nvSpPr>
          <p:cNvPr id="4" name="Slide Number Placeholder 3"/>
          <p:cNvSpPr>
            <a:spLocks noGrp="1"/>
          </p:cNvSpPr>
          <p:nvPr>
            <p:ph type="sldNum" sz="quarter" idx="10"/>
          </p:nvPr>
        </p:nvSpPr>
        <p:spPr/>
        <p:txBody>
          <a:bodyPr/>
          <a:lstStyle/>
          <a:p>
            <a:fld id="{9767AE3E-AAF8-4205-B6A8-2EEC75F3D7EE}" type="slidenum">
              <a:rPr lang="en-US" smtClean="0"/>
              <a:t>11</a:t>
            </a:fld>
            <a:endParaRPr lang="en-US"/>
          </a:p>
        </p:txBody>
      </p:sp>
    </p:spTree>
    <p:extLst>
      <p:ext uri="{BB962C8B-B14F-4D97-AF65-F5344CB8AC3E}">
        <p14:creationId xmlns:p14="http://schemas.microsoft.com/office/powerpoint/2010/main" val="181691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7AE3E-AAF8-4205-B6A8-2EEC75F3D7EE}" type="slidenum">
              <a:rPr lang="en-US" smtClean="0"/>
              <a:t>12</a:t>
            </a:fld>
            <a:endParaRPr lang="en-US"/>
          </a:p>
        </p:txBody>
      </p:sp>
    </p:spTree>
    <p:extLst>
      <p:ext uri="{BB962C8B-B14F-4D97-AF65-F5344CB8AC3E}">
        <p14:creationId xmlns:p14="http://schemas.microsoft.com/office/powerpoint/2010/main" val="250370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F3A6F8-156A-49D1-9DC7-FF1914BC52E7}"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3FAD9-E00A-45B1-862C-449F6A70FD97}" type="slidenum">
              <a:rPr lang="en-US" smtClean="0"/>
              <a:t>‹#›</a:t>
            </a:fld>
            <a:endParaRPr lang="en-US"/>
          </a:p>
        </p:txBody>
      </p:sp>
    </p:spTree>
    <p:extLst>
      <p:ext uri="{BB962C8B-B14F-4D97-AF65-F5344CB8AC3E}">
        <p14:creationId xmlns:p14="http://schemas.microsoft.com/office/powerpoint/2010/main" val="1739180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F3A6F8-156A-49D1-9DC7-FF1914BC52E7}"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3FAD9-E00A-45B1-862C-449F6A70FD97}" type="slidenum">
              <a:rPr lang="en-US" smtClean="0"/>
              <a:t>‹#›</a:t>
            </a:fld>
            <a:endParaRPr lang="en-US"/>
          </a:p>
        </p:txBody>
      </p:sp>
    </p:spTree>
    <p:extLst>
      <p:ext uri="{BB962C8B-B14F-4D97-AF65-F5344CB8AC3E}">
        <p14:creationId xmlns:p14="http://schemas.microsoft.com/office/powerpoint/2010/main" val="86726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F3A6F8-156A-49D1-9DC7-FF1914BC52E7}"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3FAD9-E00A-45B1-862C-449F6A70FD97}" type="slidenum">
              <a:rPr lang="en-US" smtClean="0"/>
              <a:t>‹#›</a:t>
            </a:fld>
            <a:endParaRPr lang="en-US"/>
          </a:p>
        </p:txBody>
      </p:sp>
    </p:spTree>
    <p:extLst>
      <p:ext uri="{BB962C8B-B14F-4D97-AF65-F5344CB8AC3E}">
        <p14:creationId xmlns:p14="http://schemas.microsoft.com/office/powerpoint/2010/main" val="338933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F3A6F8-156A-49D1-9DC7-FF1914BC52E7}"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3FAD9-E00A-45B1-862C-449F6A70FD97}" type="slidenum">
              <a:rPr lang="en-US" smtClean="0"/>
              <a:t>‹#›</a:t>
            </a:fld>
            <a:endParaRPr lang="en-US"/>
          </a:p>
        </p:txBody>
      </p:sp>
    </p:spTree>
    <p:extLst>
      <p:ext uri="{BB962C8B-B14F-4D97-AF65-F5344CB8AC3E}">
        <p14:creationId xmlns:p14="http://schemas.microsoft.com/office/powerpoint/2010/main" val="217689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F3A6F8-156A-49D1-9DC7-FF1914BC52E7}"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3FAD9-E00A-45B1-862C-449F6A70FD97}" type="slidenum">
              <a:rPr lang="en-US" smtClean="0"/>
              <a:t>‹#›</a:t>
            </a:fld>
            <a:endParaRPr lang="en-US"/>
          </a:p>
        </p:txBody>
      </p:sp>
    </p:spTree>
    <p:extLst>
      <p:ext uri="{BB962C8B-B14F-4D97-AF65-F5344CB8AC3E}">
        <p14:creationId xmlns:p14="http://schemas.microsoft.com/office/powerpoint/2010/main" val="1089787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F3A6F8-156A-49D1-9DC7-FF1914BC52E7}"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3FAD9-E00A-45B1-862C-449F6A70FD97}" type="slidenum">
              <a:rPr lang="en-US" smtClean="0"/>
              <a:t>‹#›</a:t>
            </a:fld>
            <a:endParaRPr lang="en-US"/>
          </a:p>
        </p:txBody>
      </p:sp>
    </p:spTree>
    <p:extLst>
      <p:ext uri="{BB962C8B-B14F-4D97-AF65-F5344CB8AC3E}">
        <p14:creationId xmlns:p14="http://schemas.microsoft.com/office/powerpoint/2010/main" val="97191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F3A6F8-156A-49D1-9DC7-FF1914BC52E7}"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D3FAD9-E00A-45B1-862C-449F6A70FD97}" type="slidenum">
              <a:rPr lang="en-US" smtClean="0"/>
              <a:t>‹#›</a:t>
            </a:fld>
            <a:endParaRPr lang="en-US"/>
          </a:p>
        </p:txBody>
      </p:sp>
    </p:spTree>
    <p:extLst>
      <p:ext uri="{BB962C8B-B14F-4D97-AF65-F5344CB8AC3E}">
        <p14:creationId xmlns:p14="http://schemas.microsoft.com/office/powerpoint/2010/main" val="2001092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F3A6F8-156A-49D1-9DC7-FF1914BC52E7}"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D3FAD9-E00A-45B1-862C-449F6A70FD97}" type="slidenum">
              <a:rPr lang="en-US" smtClean="0"/>
              <a:t>‹#›</a:t>
            </a:fld>
            <a:endParaRPr lang="en-US"/>
          </a:p>
        </p:txBody>
      </p:sp>
    </p:spTree>
    <p:extLst>
      <p:ext uri="{BB962C8B-B14F-4D97-AF65-F5344CB8AC3E}">
        <p14:creationId xmlns:p14="http://schemas.microsoft.com/office/powerpoint/2010/main" val="2402715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3A6F8-156A-49D1-9DC7-FF1914BC52E7}"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D3FAD9-E00A-45B1-862C-449F6A70FD97}" type="slidenum">
              <a:rPr lang="en-US" smtClean="0"/>
              <a:t>‹#›</a:t>
            </a:fld>
            <a:endParaRPr lang="en-US"/>
          </a:p>
        </p:txBody>
      </p:sp>
    </p:spTree>
    <p:extLst>
      <p:ext uri="{BB962C8B-B14F-4D97-AF65-F5344CB8AC3E}">
        <p14:creationId xmlns:p14="http://schemas.microsoft.com/office/powerpoint/2010/main" val="3013124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F3A6F8-156A-49D1-9DC7-FF1914BC52E7}"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3FAD9-E00A-45B1-862C-449F6A70FD97}" type="slidenum">
              <a:rPr lang="en-US" smtClean="0"/>
              <a:t>‹#›</a:t>
            </a:fld>
            <a:endParaRPr lang="en-US"/>
          </a:p>
        </p:txBody>
      </p:sp>
    </p:spTree>
    <p:extLst>
      <p:ext uri="{BB962C8B-B14F-4D97-AF65-F5344CB8AC3E}">
        <p14:creationId xmlns:p14="http://schemas.microsoft.com/office/powerpoint/2010/main" val="3579623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F3A6F8-156A-49D1-9DC7-FF1914BC52E7}"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3FAD9-E00A-45B1-862C-449F6A70FD97}" type="slidenum">
              <a:rPr lang="en-US" smtClean="0"/>
              <a:t>‹#›</a:t>
            </a:fld>
            <a:endParaRPr lang="en-US"/>
          </a:p>
        </p:txBody>
      </p:sp>
    </p:spTree>
    <p:extLst>
      <p:ext uri="{BB962C8B-B14F-4D97-AF65-F5344CB8AC3E}">
        <p14:creationId xmlns:p14="http://schemas.microsoft.com/office/powerpoint/2010/main" val="205399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4F3A6F8-156A-49D1-9DC7-FF1914BC52E7}" type="datetimeFigureOut">
              <a:rPr lang="en-US" smtClean="0"/>
              <a:t>1/24/2018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ED3FAD9-E00A-45B1-862C-449F6A70FD97}" type="slidenum">
              <a:rPr lang="en-US" smtClean="0"/>
              <a:t>‹#›</a:t>
            </a:fld>
            <a:endParaRPr lang="en-US"/>
          </a:p>
        </p:txBody>
      </p:sp>
    </p:spTree>
    <p:extLst>
      <p:ext uri="{BB962C8B-B14F-4D97-AF65-F5344CB8AC3E}">
        <p14:creationId xmlns:p14="http://schemas.microsoft.com/office/powerpoint/2010/main" val="2688751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xHH-FgdSOCw" TargetMode="External"/><Relationship Id="rId2" Type="http://schemas.openxmlformats.org/officeDocument/2006/relationships/hyperlink" Target="https://www.youtube.com/watch?v=umn3iCn90IY&amp;t=19s" TargetMode="External"/><Relationship Id="rId1" Type="http://schemas.openxmlformats.org/officeDocument/2006/relationships/slideLayout" Target="../slideLayouts/slideLayout2.xml"/><Relationship Id="rId6" Type="http://schemas.openxmlformats.org/officeDocument/2006/relationships/hyperlink" Target="https://www.youtube.com/watch?v=8j34hkVkjFw" TargetMode="External"/><Relationship Id="rId5" Type="http://schemas.openxmlformats.org/officeDocument/2006/relationships/hyperlink" Target="https://www.youtube.com/watch?v=FY6CXOAIsTc" TargetMode="External"/><Relationship Id="rId4" Type="http://schemas.openxmlformats.org/officeDocument/2006/relationships/hyperlink" Target="https://www.youtube.com/watch?v=3IMxb3_pV3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Building Confidence: Series Schedule</a:t>
            </a:r>
          </a:p>
        </p:txBody>
      </p:sp>
      <p:graphicFrame>
        <p:nvGraphicFramePr>
          <p:cNvPr id="5" name="Table 4"/>
          <p:cNvGraphicFramePr>
            <a:graphicFrameLocks noGrp="1"/>
          </p:cNvGraphicFramePr>
          <p:nvPr>
            <p:extLst>
              <p:ext uri="{D42A27DB-BD31-4B8C-83A1-F6EECF244321}">
                <p14:modId xmlns:p14="http://schemas.microsoft.com/office/powerpoint/2010/main" val="3751562872"/>
              </p:ext>
            </p:extLst>
          </p:nvPr>
        </p:nvGraphicFramePr>
        <p:xfrm>
          <a:off x="609600" y="1047750"/>
          <a:ext cx="8153400" cy="3834384"/>
        </p:xfrm>
        <a:graphic>
          <a:graphicData uri="http://schemas.openxmlformats.org/drawingml/2006/table">
            <a:tbl>
              <a:tblPr firstRow="1" bandRow="1">
                <a:tableStyleId>{073A0DAA-6AF3-43AB-8588-CEC1D06C72B9}</a:tableStyleId>
              </a:tblPr>
              <a:tblGrid>
                <a:gridCol w="600777">
                  <a:extLst>
                    <a:ext uri="{9D8B030D-6E8A-4147-A177-3AD203B41FA5}">
                      <a16:colId xmlns:a16="http://schemas.microsoft.com/office/drawing/2014/main" val="20000"/>
                    </a:ext>
                  </a:extLst>
                </a:gridCol>
                <a:gridCol w="4504623">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143256">
                <a:tc>
                  <a:txBody>
                    <a:bodyPr/>
                    <a:lstStyle/>
                    <a:p>
                      <a:pPr algn="ctr"/>
                      <a:r>
                        <a:rPr lang="en-US" sz="1400" dirty="0"/>
                        <a:t>Date</a:t>
                      </a:r>
                      <a:endParaRPr lang="en-US" sz="1200" dirty="0"/>
                    </a:p>
                  </a:txBody>
                  <a:tcPr marL="45720" marR="45720" marT="18288" marB="18288"/>
                </a:tc>
                <a:tc>
                  <a:txBody>
                    <a:bodyPr/>
                    <a:lstStyle/>
                    <a:p>
                      <a:pPr algn="l"/>
                      <a:r>
                        <a:rPr lang="en-US" sz="1400" dirty="0"/>
                        <a:t>Topic</a:t>
                      </a:r>
                      <a:r>
                        <a:rPr lang="en-US" sz="1200" dirty="0"/>
                        <a:t>  </a:t>
                      </a:r>
                      <a:r>
                        <a:rPr lang="en-US" sz="1000" b="0" i="1" dirty="0"/>
                        <a:t>(each</a:t>
                      </a:r>
                      <a:r>
                        <a:rPr lang="en-US" sz="1000" b="0" i="1" baseline="0" dirty="0"/>
                        <a:t> held in church office at 7:30pm)</a:t>
                      </a:r>
                      <a:endParaRPr lang="en-US" sz="1200" b="0" i="1" dirty="0"/>
                    </a:p>
                  </a:txBody>
                  <a:tcPr marL="45720" marR="45720" marT="18288" marB="18288"/>
                </a:tc>
                <a:tc>
                  <a:txBody>
                    <a:bodyPr/>
                    <a:lstStyle/>
                    <a:p>
                      <a:r>
                        <a:rPr lang="en-US" sz="1400" dirty="0"/>
                        <a:t>Description</a:t>
                      </a:r>
                      <a:endParaRPr lang="en-US" sz="1200" dirty="0"/>
                    </a:p>
                  </a:txBody>
                  <a:tcPr marL="45720" marR="45720" marT="18288" marB="18288"/>
                </a:tc>
                <a:extLst>
                  <a:ext uri="{0D108BD9-81ED-4DB2-BD59-A6C34878D82A}">
                    <a16:rowId xmlns:a16="http://schemas.microsoft.com/office/drawing/2014/main" val="10000"/>
                  </a:ext>
                </a:extLst>
              </a:tr>
              <a:tr h="114300">
                <a:tc>
                  <a:txBody>
                    <a:bodyPr/>
                    <a:lstStyle/>
                    <a:p>
                      <a:pPr algn="ctr"/>
                      <a:r>
                        <a:rPr lang="en-US" sz="1200" b="1" dirty="0"/>
                        <a:t>Jan 24</a:t>
                      </a:r>
                    </a:p>
                  </a:txBody>
                  <a:tcPr marL="45720" marR="45720" marT="18288" marB="18288">
                    <a:solidFill>
                      <a:schemeClr val="bg1">
                        <a:lumMod val="95000"/>
                      </a:schemeClr>
                    </a:solidFill>
                  </a:tcPr>
                </a:tc>
                <a:tc>
                  <a:txBody>
                    <a:bodyPr/>
                    <a:lstStyle/>
                    <a:p>
                      <a:r>
                        <a:rPr lang="en-US" sz="1200" b="1" dirty="0"/>
                        <a:t>Building Confidence for Sharing the Gospel (Part 2)</a:t>
                      </a:r>
                    </a:p>
                  </a:txBody>
                  <a:tcPr marL="45720" marR="45720" marT="18288" marB="18288">
                    <a:solidFill>
                      <a:schemeClr val="bg1">
                        <a:lumMod val="95000"/>
                      </a:schemeClr>
                    </a:solidFill>
                  </a:tcPr>
                </a:tc>
                <a:tc>
                  <a:txBody>
                    <a:bodyPr/>
                    <a:lstStyle/>
                    <a:p>
                      <a:r>
                        <a:rPr lang="en-US" sz="1000" dirty="0"/>
                        <a:t>Guided discussion</a:t>
                      </a:r>
                      <a:r>
                        <a:rPr lang="en-US" sz="1000" baseline="0" dirty="0"/>
                        <a:t> on the </a:t>
                      </a:r>
                      <a:r>
                        <a:rPr lang="en-US" sz="1000" baseline="0"/>
                        <a:t>key elements of </a:t>
                      </a:r>
                      <a:r>
                        <a:rPr lang="en-US" sz="1000" baseline="0" dirty="0"/>
                        <a:t>an effective gospel message</a:t>
                      </a:r>
                      <a:endParaRPr lang="en-US" sz="1000" dirty="0"/>
                    </a:p>
                  </a:txBody>
                  <a:tcPr marL="45720" marR="45720" marT="18288" marB="18288">
                    <a:solidFill>
                      <a:schemeClr val="bg1">
                        <a:lumMod val="95000"/>
                      </a:schemeClr>
                    </a:solidFill>
                  </a:tcPr>
                </a:tc>
                <a:extLst>
                  <a:ext uri="{0D108BD9-81ED-4DB2-BD59-A6C34878D82A}">
                    <a16:rowId xmlns:a16="http://schemas.microsoft.com/office/drawing/2014/main" val="10001"/>
                  </a:ext>
                </a:extLst>
              </a:tr>
              <a:tr h="114300">
                <a:tc>
                  <a:txBody>
                    <a:bodyPr/>
                    <a:lstStyle/>
                    <a:p>
                      <a:pPr algn="ctr"/>
                      <a:r>
                        <a:rPr lang="en-US" sz="1200" dirty="0"/>
                        <a:t>Jan 31</a:t>
                      </a:r>
                    </a:p>
                  </a:txBody>
                  <a:tcPr marL="45720" marR="45720" marT="18288" marB="18288">
                    <a:solidFill>
                      <a:schemeClr val="bg1">
                        <a:lumMod val="95000"/>
                      </a:schemeClr>
                    </a:solidFill>
                  </a:tcPr>
                </a:tc>
                <a:tc>
                  <a:txBody>
                    <a:bodyPr/>
                    <a:lstStyle/>
                    <a:p>
                      <a:r>
                        <a:rPr lang="en-US" sz="1200" dirty="0"/>
                        <a:t>Prayer</a:t>
                      </a:r>
                      <a:r>
                        <a:rPr lang="en-US" sz="1200" baseline="0" dirty="0"/>
                        <a:t> meeting</a:t>
                      </a:r>
                      <a:endParaRPr lang="en-US" sz="1200" dirty="0"/>
                    </a:p>
                  </a:txBody>
                  <a:tcPr marL="45720" marR="45720" marT="18288" marB="18288">
                    <a:solidFill>
                      <a:schemeClr val="bg1">
                        <a:lumMod val="95000"/>
                      </a:schemeClr>
                    </a:solidFill>
                  </a:tcPr>
                </a:tc>
                <a:tc>
                  <a:txBody>
                    <a:bodyPr/>
                    <a:lstStyle/>
                    <a:p>
                      <a:endParaRPr lang="en-US" sz="1000"/>
                    </a:p>
                  </a:txBody>
                  <a:tcPr marL="45720" marR="45720" marT="18288" marB="18288">
                    <a:solidFill>
                      <a:schemeClr val="bg1">
                        <a:lumMod val="95000"/>
                      </a:schemeClr>
                    </a:solidFill>
                  </a:tcPr>
                </a:tc>
                <a:extLst>
                  <a:ext uri="{0D108BD9-81ED-4DB2-BD59-A6C34878D82A}">
                    <a16:rowId xmlns:a16="http://schemas.microsoft.com/office/drawing/2014/main" val="10002"/>
                  </a:ext>
                </a:extLst>
              </a:tr>
              <a:tr h="114300">
                <a:tc>
                  <a:txBody>
                    <a:bodyPr/>
                    <a:lstStyle/>
                    <a:p>
                      <a:pPr algn="ctr"/>
                      <a:r>
                        <a:rPr lang="en-US" sz="1200" b="1" dirty="0"/>
                        <a:t>Feb</a:t>
                      </a:r>
                      <a:r>
                        <a:rPr lang="en-US" sz="1200" b="1" baseline="0" dirty="0"/>
                        <a:t> 07</a:t>
                      </a:r>
                      <a:endParaRPr lang="en-US" sz="1200" b="1" dirty="0"/>
                    </a:p>
                  </a:txBody>
                  <a:tcPr marL="45720" marR="45720" marT="18288" marB="18288">
                    <a:solidFill>
                      <a:schemeClr val="bg1">
                        <a:lumMod val="95000"/>
                      </a:schemeClr>
                    </a:solidFill>
                  </a:tcPr>
                </a:tc>
                <a:tc>
                  <a:txBody>
                    <a:bodyPr/>
                    <a:lstStyle/>
                    <a:p>
                      <a:r>
                        <a:rPr lang="en-US" sz="1200" b="1" dirty="0"/>
                        <a:t>Building Confidence for Sharing your Testimony</a:t>
                      </a:r>
                    </a:p>
                  </a:txBody>
                  <a:tcPr marL="45720" marR="45720" marT="18288" marB="18288">
                    <a:solidFill>
                      <a:schemeClr val="bg1">
                        <a:lumMod val="95000"/>
                      </a:schemeClr>
                    </a:solidFill>
                  </a:tcPr>
                </a:tc>
                <a:tc>
                  <a:txBody>
                    <a:bodyPr/>
                    <a:lstStyle/>
                    <a:p>
                      <a:r>
                        <a:rPr lang="en-US" sz="1000" dirty="0"/>
                        <a:t>Guided discussion on how</a:t>
                      </a:r>
                      <a:r>
                        <a:rPr lang="en-US" sz="1000" baseline="0" dirty="0"/>
                        <a:t> to best communicate what God has done in your life</a:t>
                      </a:r>
                      <a:endParaRPr lang="en-US" sz="1000" dirty="0"/>
                    </a:p>
                  </a:txBody>
                  <a:tcPr marL="45720" marR="45720" marT="18288" marB="18288">
                    <a:solidFill>
                      <a:schemeClr val="bg1">
                        <a:lumMod val="95000"/>
                      </a:schemeClr>
                    </a:solidFill>
                  </a:tcPr>
                </a:tc>
                <a:extLst>
                  <a:ext uri="{0D108BD9-81ED-4DB2-BD59-A6C34878D82A}">
                    <a16:rowId xmlns:a16="http://schemas.microsoft.com/office/drawing/2014/main" val="10003"/>
                  </a:ext>
                </a:extLst>
              </a:tr>
              <a:tr h="114300">
                <a:tc>
                  <a:txBody>
                    <a:bodyPr/>
                    <a:lstStyle/>
                    <a:p>
                      <a:pPr algn="ctr"/>
                      <a:r>
                        <a:rPr lang="en-US" sz="1200" dirty="0"/>
                        <a:t>Feb</a:t>
                      </a:r>
                      <a:r>
                        <a:rPr lang="en-US" sz="1200" baseline="0" dirty="0"/>
                        <a:t> 14</a:t>
                      </a:r>
                      <a:endParaRPr lang="en-US" sz="1200" dirty="0"/>
                    </a:p>
                  </a:txBody>
                  <a:tcPr marL="45720" marR="45720" marT="18288" marB="18288">
                    <a:solidFill>
                      <a:schemeClr val="bg1">
                        <a:lumMod val="95000"/>
                      </a:schemeClr>
                    </a:solidFill>
                  </a:tcPr>
                </a:tc>
                <a:tc>
                  <a:txBody>
                    <a:bodyPr/>
                    <a:lstStyle/>
                    <a:p>
                      <a:r>
                        <a:rPr lang="en-US" sz="1200" b="0" i="0" u="none" dirty="0"/>
                        <a:t>No meeting </a:t>
                      </a:r>
                      <a:r>
                        <a:rPr lang="en-US" sz="1000" b="0" i="1" u="none" dirty="0"/>
                        <a:t>(</a:t>
                      </a:r>
                      <a:r>
                        <a:rPr lang="en-US" sz="1000" i="1" dirty="0"/>
                        <a:t>please instead attend 3</a:t>
                      </a:r>
                      <a:r>
                        <a:rPr lang="en-US" sz="1000" i="1" baseline="30000" dirty="0"/>
                        <a:t>rd</a:t>
                      </a:r>
                      <a:r>
                        <a:rPr lang="en-US" sz="1000" i="1" dirty="0"/>
                        <a:t> Friday prayer with City Church on Feb</a:t>
                      </a:r>
                      <a:r>
                        <a:rPr lang="en-US" sz="1000" i="1" baseline="0" dirty="0"/>
                        <a:t> 16)</a:t>
                      </a:r>
                      <a:endParaRPr lang="en-US" sz="1000" i="1" dirty="0"/>
                    </a:p>
                  </a:txBody>
                  <a:tcPr marL="45720" marR="45720" marT="18288" marB="18288">
                    <a:solidFill>
                      <a:schemeClr val="bg1">
                        <a:lumMod val="95000"/>
                      </a:schemeClr>
                    </a:solidFill>
                  </a:tcPr>
                </a:tc>
                <a:tc>
                  <a:txBody>
                    <a:bodyPr/>
                    <a:lstStyle/>
                    <a:p>
                      <a:endParaRPr lang="en-US" sz="1000" dirty="0"/>
                    </a:p>
                  </a:txBody>
                  <a:tcPr marL="45720" marR="45720" marT="18288" marB="18288">
                    <a:solidFill>
                      <a:schemeClr val="bg1">
                        <a:lumMod val="95000"/>
                      </a:schemeClr>
                    </a:solidFill>
                  </a:tcPr>
                </a:tc>
                <a:extLst>
                  <a:ext uri="{0D108BD9-81ED-4DB2-BD59-A6C34878D82A}">
                    <a16:rowId xmlns:a16="http://schemas.microsoft.com/office/drawing/2014/main" val="10004"/>
                  </a:ext>
                </a:extLst>
              </a:tr>
              <a:tr h="114300">
                <a:tc>
                  <a:txBody>
                    <a:bodyPr/>
                    <a:lstStyle/>
                    <a:p>
                      <a:pPr algn="ctr"/>
                      <a:r>
                        <a:rPr lang="en-US" sz="1200" b="1" dirty="0"/>
                        <a:t>Feb 21</a:t>
                      </a:r>
                    </a:p>
                  </a:txBody>
                  <a:tcPr marL="45720" marR="45720" marT="18288" marB="18288">
                    <a:solidFill>
                      <a:schemeClr val="bg1">
                        <a:lumMod val="95000"/>
                      </a:schemeClr>
                    </a:solidFill>
                  </a:tcPr>
                </a:tc>
                <a:tc>
                  <a:txBody>
                    <a:bodyPr/>
                    <a:lstStyle/>
                    <a:p>
                      <a:r>
                        <a:rPr lang="en-US" sz="1200" b="1" dirty="0"/>
                        <a:t>Building Confidence in Giving an Answer</a:t>
                      </a:r>
                    </a:p>
                  </a:txBody>
                  <a:tcPr marL="45720" marR="45720" marT="18288" marB="18288">
                    <a:solidFill>
                      <a:schemeClr val="bg1">
                        <a:lumMod val="95000"/>
                      </a:schemeClr>
                    </a:solidFill>
                  </a:tcPr>
                </a:tc>
                <a:tc>
                  <a:txBody>
                    <a:bodyPr/>
                    <a:lstStyle/>
                    <a:p>
                      <a:r>
                        <a:rPr lang="en-US" sz="1000" dirty="0"/>
                        <a:t>Guided discussion on apologetics</a:t>
                      </a:r>
                    </a:p>
                  </a:txBody>
                  <a:tcPr marL="45720" marR="45720" marT="18288" marB="18288">
                    <a:solidFill>
                      <a:schemeClr val="bg1">
                        <a:lumMod val="95000"/>
                      </a:schemeClr>
                    </a:solidFill>
                  </a:tcPr>
                </a:tc>
                <a:extLst>
                  <a:ext uri="{0D108BD9-81ED-4DB2-BD59-A6C34878D82A}">
                    <a16:rowId xmlns:a16="http://schemas.microsoft.com/office/drawing/2014/main" val="10005"/>
                  </a:ext>
                </a:extLst>
              </a:tr>
              <a:tr h="114300">
                <a:tc>
                  <a:txBody>
                    <a:bodyPr/>
                    <a:lstStyle/>
                    <a:p>
                      <a:pPr algn="ctr"/>
                      <a:r>
                        <a:rPr lang="en-US" sz="1200" dirty="0"/>
                        <a:t>Feb 28</a:t>
                      </a:r>
                    </a:p>
                  </a:txBody>
                  <a:tcPr marL="45720" marR="45720" marT="18288" marB="18288">
                    <a:solidFill>
                      <a:schemeClr val="bg1">
                        <a:lumMod val="95000"/>
                      </a:schemeClr>
                    </a:solidFill>
                  </a:tcPr>
                </a:tc>
                <a:tc>
                  <a:txBody>
                    <a:bodyPr/>
                    <a:lstStyle/>
                    <a:p>
                      <a:r>
                        <a:rPr lang="en-US" sz="1200" dirty="0"/>
                        <a:t>Prayer meeting</a:t>
                      </a:r>
                    </a:p>
                  </a:txBody>
                  <a:tcPr marL="45720" marR="45720" marT="18288" marB="18288">
                    <a:solidFill>
                      <a:schemeClr val="bg1">
                        <a:lumMod val="95000"/>
                      </a:schemeClr>
                    </a:solidFill>
                  </a:tcPr>
                </a:tc>
                <a:tc>
                  <a:txBody>
                    <a:bodyPr/>
                    <a:lstStyle/>
                    <a:p>
                      <a:endParaRPr lang="en-US" sz="1000"/>
                    </a:p>
                  </a:txBody>
                  <a:tcPr marL="45720" marR="45720" marT="18288" marB="18288">
                    <a:solidFill>
                      <a:schemeClr val="bg1">
                        <a:lumMod val="95000"/>
                      </a:schemeClr>
                    </a:solidFill>
                  </a:tcPr>
                </a:tc>
                <a:extLst>
                  <a:ext uri="{0D108BD9-81ED-4DB2-BD59-A6C34878D82A}">
                    <a16:rowId xmlns:a16="http://schemas.microsoft.com/office/drawing/2014/main" val="10006"/>
                  </a:ext>
                </a:extLst>
              </a:tr>
              <a:tr h="114300">
                <a:tc>
                  <a:txBody>
                    <a:bodyPr/>
                    <a:lstStyle/>
                    <a:p>
                      <a:pPr algn="ctr"/>
                      <a:r>
                        <a:rPr lang="en-US" sz="1200" b="1" dirty="0"/>
                        <a:t>Mar</a:t>
                      </a:r>
                      <a:r>
                        <a:rPr lang="en-US" sz="1200" b="1" baseline="0" dirty="0"/>
                        <a:t> 07</a:t>
                      </a:r>
                      <a:endParaRPr lang="en-US" sz="1200" b="1" dirty="0"/>
                    </a:p>
                  </a:txBody>
                  <a:tcPr marL="45720" marR="45720" marT="18288" marB="18288">
                    <a:solidFill>
                      <a:schemeClr val="bg1">
                        <a:lumMod val="95000"/>
                      </a:schemeClr>
                    </a:solidFill>
                  </a:tcPr>
                </a:tc>
                <a:tc>
                  <a:txBody>
                    <a:bodyPr/>
                    <a:lstStyle/>
                    <a:p>
                      <a:r>
                        <a:rPr lang="en-US" sz="1200" b="1" dirty="0"/>
                        <a:t>Building Confidence in</a:t>
                      </a:r>
                      <a:r>
                        <a:rPr lang="en-US" sz="1200" b="1" baseline="0" dirty="0"/>
                        <a:t> Knowing Who Jesus Is</a:t>
                      </a:r>
                      <a:endParaRPr lang="en-US" sz="1200" b="1" dirty="0"/>
                    </a:p>
                  </a:txBody>
                  <a:tcPr marL="45720" marR="45720" marT="18288" marB="18288">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t>Lecture on the nature, attributes,</a:t>
                      </a:r>
                      <a:r>
                        <a:rPr lang="en-US" sz="1000" baseline="0" dirty="0"/>
                        <a:t> titles, and roles of Jesus</a:t>
                      </a:r>
                      <a:endParaRPr lang="en-US" sz="1000" dirty="0"/>
                    </a:p>
                  </a:txBody>
                  <a:tcPr marL="45720" marR="45720" marT="18288" marB="18288">
                    <a:solidFill>
                      <a:schemeClr val="bg1">
                        <a:lumMod val="95000"/>
                      </a:schemeClr>
                    </a:solidFill>
                  </a:tcPr>
                </a:tc>
                <a:extLst>
                  <a:ext uri="{0D108BD9-81ED-4DB2-BD59-A6C34878D82A}">
                    <a16:rowId xmlns:a16="http://schemas.microsoft.com/office/drawing/2014/main" val="10007"/>
                  </a:ext>
                </a:extLst>
              </a:tr>
              <a:tr h="114300">
                <a:tc>
                  <a:txBody>
                    <a:bodyPr/>
                    <a:lstStyle/>
                    <a:p>
                      <a:pPr algn="ctr"/>
                      <a:r>
                        <a:rPr lang="en-US" sz="1200" dirty="0"/>
                        <a:t>Mar 14</a:t>
                      </a:r>
                    </a:p>
                  </a:txBody>
                  <a:tcPr marL="45720" marR="45720" marT="18288" marB="18288">
                    <a:solidFill>
                      <a:schemeClr val="bg1">
                        <a:lumMod val="95000"/>
                      </a:schemeClr>
                    </a:solidFill>
                  </a:tcPr>
                </a:tc>
                <a:tc>
                  <a:txBody>
                    <a:bodyPr/>
                    <a:lstStyle/>
                    <a:p>
                      <a:r>
                        <a:rPr lang="en-US" sz="1200" b="0" i="0" u="none" dirty="0"/>
                        <a:t>No meeting</a:t>
                      </a:r>
                      <a:r>
                        <a:rPr lang="en-US" sz="1200" i="1" dirty="0"/>
                        <a:t> </a:t>
                      </a:r>
                      <a:r>
                        <a:rPr lang="en-US" sz="1000" i="1" dirty="0"/>
                        <a:t>(please instead attend 3</a:t>
                      </a:r>
                      <a:r>
                        <a:rPr lang="en-US" sz="1000" i="1" baseline="30000" dirty="0"/>
                        <a:t>rd</a:t>
                      </a:r>
                      <a:r>
                        <a:rPr lang="en-US" sz="1000" i="1" dirty="0"/>
                        <a:t> Friday prayer with City Church on Mar 16)</a:t>
                      </a:r>
                      <a:endParaRPr lang="en-US" sz="1000" dirty="0"/>
                    </a:p>
                  </a:txBody>
                  <a:tcPr marL="45720" marR="45720" marT="18288" marB="18288">
                    <a:solidFill>
                      <a:schemeClr val="bg1">
                        <a:lumMod val="95000"/>
                      </a:schemeClr>
                    </a:solidFill>
                  </a:tcPr>
                </a:tc>
                <a:tc>
                  <a:txBody>
                    <a:bodyPr/>
                    <a:lstStyle/>
                    <a:p>
                      <a:endParaRPr lang="en-US" sz="1000"/>
                    </a:p>
                  </a:txBody>
                  <a:tcPr marL="45720" marR="45720" marT="18288" marB="18288">
                    <a:solidFill>
                      <a:schemeClr val="bg1">
                        <a:lumMod val="95000"/>
                      </a:schemeClr>
                    </a:solidFill>
                  </a:tcPr>
                </a:tc>
                <a:extLst>
                  <a:ext uri="{0D108BD9-81ED-4DB2-BD59-A6C34878D82A}">
                    <a16:rowId xmlns:a16="http://schemas.microsoft.com/office/drawing/2014/main" val="10008"/>
                  </a:ext>
                </a:extLst>
              </a:tr>
              <a:tr h="114300">
                <a:tc>
                  <a:txBody>
                    <a:bodyPr/>
                    <a:lstStyle/>
                    <a:p>
                      <a:pPr algn="ctr"/>
                      <a:r>
                        <a:rPr lang="en-US" sz="1200" b="1" dirty="0"/>
                        <a:t>Mar 21</a:t>
                      </a:r>
                    </a:p>
                  </a:txBody>
                  <a:tcPr marL="45720" marR="45720" marT="18288" marB="18288">
                    <a:solidFill>
                      <a:schemeClr val="bg1">
                        <a:lumMod val="95000"/>
                      </a:schemeClr>
                    </a:solidFill>
                  </a:tcPr>
                </a:tc>
                <a:tc>
                  <a:txBody>
                    <a:bodyPr/>
                    <a:lstStyle/>
                    <a:p>
                      <a:r>
                        <a:rPr lang="en-US" sz="1200" b="1" dirty="0"/>
                        <a:t>Building Confidence in</a:t>
                      </a:r>
                      <a:r>
                        <a:rPr lang="en-US" sz="1200" b="1" baseline="0" dirty="0"/>
                        <a:t> Knowing What Jesus Has Done</a:t>
                      </a:r>
                      <a:endParaRPr lang="en-US" sz="1200" b="1" dirty="0"/>
                    </a:p>
                  </a:txBody>
                  <a:tcPr marL="45720" marR="45720" marT="18288" marB="18288">
                    <a:solidFill>
                      <a:schemeClr val="bg1">
                        <a:lumMod val="95000"/>
                      </a:schemeClr>
                    </a:solidFill>
                  </a:tcPr>
                </a:tc>
                <a:tc>
                  <a:txBody>
                    <a:bodyPr/>
                    <a:lstStyle/>
                    <a:p>
                      <a:r>
                        <a:rPr lang="en-US" sz="1000" dirty="0"/>
                        <a:t>Lecture on the birth, death, and resurrection of Jesus and His atonement</a:t>
                      </a:r>
                    </a:p>
                  </a:txBody>
                  <a:tcPr marL="45720" marR="45720" marT="18288" marB="18288">
                    <a:solidFill>
                      <a:schemeClr val="bg1">
                        <a:lumMod val="95000"/>
                      </a:schemeClr>
                    </a:solidFill>
                  </a:tcPr>
                </a:tc>
                <a:extLst>
                  <a:ext uri="{0D108BD9-81ED-4DB2-BD59-A6C34878D82A}">
                    <a16:rowId xmlns:a16="http://schemas.microsoft.com/office/drawing/2014/main" val="10009"/>
                  </a:ext>
                </a:extLst>
              </a:tr>
              <a:tr h="91440">
                <a:tc>
                  <a:txBody>
                    <a:bodyPr/>
                    <a:lstStyle/>
                    <a:p>
                      <a:pPr algn="ctr"/>
                      <a:r>
                        <a:rPr lang="en-US" sz="1200" dirty="0"/>
                        <a:t>Mar 28</a:t>
                      </a:r>
                    </a:p>
                  </a:txBody>
                  <a:tcPr marL="45720" marR="45720" marT="18288" marB="18288">
                    <a:solidFill>
                      <a:schemeClr val="bg1">
                        <a:lumMod val="95000"/>
                      </a:schemeClr>
                    </a:solidFill>
                  </a:tcPr>
                </a:tc>
                <a:tc>
                  <a:txBody>
                    <a:bodyPr/>
                    <a:lstStyle/>
                    <a:p>
                      <a:r>
                        <a:rPr lang="en-US" sz="1200" dirty="0"/>
                        <a:t>Prayer meeting</a:t>
                      </a:r>
                    </a:p>
                  </a:txBody>
                  <a:tcPr marL="45720" marR="45720" marT="18288" marB="18288">
                    <a:solidFill>
                      <a:schemeClr val="bg1">
                        <a:lumMod val="95000"/>
                      </a:schemeClr>
                    </a:solidFill>
                  </a:tcPr>
                </a:tc>
                <a:tc>
                  <a:txBody>
                    <a:bodyPr/>
                    <a:lstStyle/>
                    <a:p>
                      <a:endParaRPr lang="en-US" sz="1000"/>
                    </a:p>
                  </a:txBody>
                  <a:tcPr marL="45720" marR="45720" marT="18288" marB="18288">
                    <a:solidFill>
                      <a:schemeClr val="bg1">
                        <a:lumMod val="95000"/>
                      </a:schemeClr>
                    </a:solidFill>
                  </a:tcPr>
                </a:tc>
                <a:extLst>
                  <a:ext uri="{0D108BD9-81ED-4DB2-BD59-A6C34878D82A}">
                    <a16:rowId xmlns:a16="http://schemas.microsoft.com/office/drawing/2014/main" val="10010"/>
                  </a:ext>
                </a:extLst>
              </a:tr>
              <a:tr h="114300">
                <a:tc>
                  <a:txBody>
                    <a:bodyPr/>
                    <a:lstStyle/>
                    <a:p>
                      <a:pPr algn="ctr"/>
                      <a:r>
                        <a:rPr lang="en-US" sz="1200" b="1" dirty="0"/>
                        <a:t>Apr</a:t>
                      </a:r>
                      <a:r>
                        <a:rPr lang="en-US" sz="1200" b="1" baseline="0" dirty="0"/>
                        <a:t> 04</a:t>
                      </a:r>
                      <a:endParaRPr lang="en-US" sz="1200" b="1" dirty="0"/>
                    </a:p>
                  </a:txBody>
                  <a:tcPr marL="45720" marR="45720" marT="18288" marB="18288">
                    <a:solidFill>
                      <a:schemeClr val="bg1">
                        <a:lumMod val="95000"/>
                      </a:schemeClr>
                    </a:solidFill>
                  </a:tcPr>
                </a:tc>
                <a:tc>
                  <a:txBody>
                    <a:bodyPr/>
                    <a:lstStyle/>
                    <a:p>
                      <a:r>
                        <a:rPr lang="en-US" sz="1200" b="1" dirty="0"/>
                        <a:t>Building Confidence in the Reliability</a:t>
                      </a:r>
                      <a:r>
                        <a:rPr lang="en-US" sz="1200" b="1" baseline="0" dirty="0"/>
                        <a:t> of Scripture</a:t>
                      </a:r>
                      <a:endParaRPr lang="en-US" sz="1200" b="1" dirty="0"/>
                    </a:p>
                  </a:txBody>
                  <a:tcPr marL="45720" marR="45720" marT="18288" marB="18288">
                    <a:solidFill>
                      <a:schemeClr val="bg1">
                        <a:lumMod val="95000"/>
                      </a:schemeClr>
                    </a:solidFill>
                  </a:tcPr>
                </a:tc>
                <a:tc>
                  <a:txBody>
                    <a:bodyPr/>
                    <a:lstStyle/>
                    <a:p>
                      <a:r>
                        <a:rPr lang="en-US" sz="1000" dirty="0"/>
                        <a:t>Lecture on the reliability and</a:t>
                      </a:r>
                      <a:r>
                        <a:rPr lang="en-US" sz="1000" baseline="0" dirty="0"/>
                        <a:t> transmission of the original New Testament writings</a:t>
                      </a:r>
                      <a:endParaRPr lang="en-US" sz="1000" dirty="0"/>
                    </a:p>
                  </a:txBody>
                  <a:tcPr marL="45720" marR="45720" marT="18288" marB="18288">
                    <a:solidFill>
                      <a:schemeClr val="bg1">
                        <a:lumMod val="95000"/>
                      </a:schemeClr>
                    </a:solidFill>
                  </a:tcPr>
                </a:tc>
                <a:extLst>
                  <a:ext uri="{0D108BD9-81ED-4DB2-BD59-A6C34878D82A}">
                    <a16:rowId xmlns:a16="http://schemas.microsoft.com/office/drawing/2014/main" val="10011"/>
                  </a:ext>
                </a:extLst>
              </a:tr>
              <a:tr h="170688">
                <a:tc>
                  <a:txBody>
                    <a:bodyPr/>
                    <a:lstStyle/>
                    <a:p>
                      <a:pPr algn="ctr"/>
                      <a:r>
                        <a:rPr lang="en-US" sz="1200" dirty="0"/>
                        <a:t>Apr</a:t>
                      </a:r>
                      <a:r>
                        <a:rPr lang="en-US" sz="1200" baseline="0" dirty="0"/>
                        <a:t> 11</a:t>
                      </a:r>
                      <a:endParaRPr lang="en-US" sz="1200" dirty="0"/>
                    </a:p>
                  </a:txBody>
                  <a:tcPr marL="45720" marR="45720" marT="18288" marB="18288">
                    <a:solidFill>
                      <a:schemeClr val="bg1">
                        <a:lumMod val="95000"/>
                      </a:schemeClr>
                    </a:solidFill>
                  </a:tcPr>
                </a:tc>
                <a:tc>
                  <a:txBody>
                    <a:bodyPr/>
                    <a:lstStyle/>
                    <a:p>
                      <a:r>
                        <a:rPr lang="en-US" sz="1200" dirty="0"/>
                        <a:t>Prayer meeting</a:t>
                      </a:r>
                    </a:p>
                  </a:txBody>
                  <a:tcPr marL="45720" marR="45720" marT="18288" marB="18288">
                    <a:solidFill>
                      <a:schemeClr val="bg1">
                        <a:lumMod val="95000"/>
                      </a:schemeClr>
                    </a:solidFill>
                  </a:tcPr>
                </a:tc>
                <a:tc>
                  <a:txBody>
                    <a:bodyPr/>
                    <a:lstStyle/>
                    <a:p>
                      <a:endParaRPr lang="en-US" sz="1000" dirty="0"/>
                    </a:p>
                  </a:txBody>
                  <a:tcPr marL="45720" marR="45720" marT="18288" marB="18288">
                    <a:solidFill>
                      <a:schemeClr val="bg1">
                        <a:lumMod val="95000"/>
                      </a:schemeClr>
                    </a:solidFill>
                  </a:tcPr>
                </a:tc>
                <a:extLst>
                  <a:ext uri="{0D108BD9-81ED-4DB2-BD59-A6C34878D82A}">
                    <a16:rowId xmlns:a16="http://schemas.microsoft.com/office/drawing/2014/main" val="10012"/>
                  </a:ext>
                </a:extLst>
              </a:tr>
              <a:tr h="114300">
                <a:tc>
                  <a:txBody>
                    <a:bodyPr/>
                    <a:lstStyle/>
                    <a:p>
                      <a:pPr algn="ctr"/>
                      <a:r>
                        <a:rPr lang="en-US" sz="1200" b="1" dirty="0"/>
                        <a:t>Apr 18</a:t>
                      </a:r>
                    </a:p>
                  </a:txBody>
                  <a:tcPr marL="45720" marR="45720" marT="18288" marB="18288">
                    <a:solidFill>
                      <a:schemeClr val="bg1">
                        <a:lumMod val="95000"/>
                      </a:schemeClr>
                    </a:solidFill>
                  </a:tcPr>
                </a:tc>
                <a:tc>
                  <a:txBody>
                    <a:bodyPr/>
                    <a:lstStyle/>
                    <a:p>
                      <a:r>
                        <a:rPr lang="en-US" sz="1200" b="1" dirty="0"/>
                        <a:t>Building Confidence in Studying the Word</a:t>
                      </a:r>
                    </a:p>
                  </a:txBody>
                  <a:tcPr marL="45720" marR="45720" marT="18288" marB="18288">
                    <a:solidFill>
                      <a:schemeClr val="bg1">
                        <a:lumMod val="95000"/>
                      </a:schemeClr>
                    </a:solidFill>
                  </a:tcPr>
                </a:tc>
                <a:tc>
                  <a:txBody>
                    <a:bodyPr/>
                    <a:lstStyle/>
                    <a:p>
                      <a:r>
                        <a:rPr lang="en-US" sz="1000" dirty="0"/>
                        <a:t>Lecture on methods and tools to get the most out of Bible study</a:t>
                      </a:r>
                    </a:p>
                  </a:txBody>
                  <a:tcPr marL="45720" marR="45720" marT="18288" marB="18288">
                    <a:solidFill>
                      <a:schemeClr val="bg1">
                        <a:lumMod val="95000"/>
                      </a:schemeClr>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085730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3) Even if we desired to be with God, we can’t since </a:t>
            </a:r>
            <a:r>
              <a:rPr lang="en-US" sz="3200" u="sng" dirty="0"/>
              <a:t>He is holy</a:t>
            </a:r>
            <a:r>
              <a:rPr lang="en-US" sz="3200" dirty="0"/>
              <a:t> and we are impure.</a:t>
            </a:r>
          </a:p>
        </p:txBody>
      </p:sp>
      <p:sp>
        <p:nvSpPr>
          <p:cNvPr id="3" name="Content Placeholder 2"/>
          <p:cNvSpPr>
            <a:spLocks noGrp="1"/>
          </p:cNvSpPr>
          <p:nvPr>
            <p:ph idx="1"/>
          </p:nvPr>
        </p:nvSpPr>
        <p:spPr>
          <a:xfrm>
            <a:off x="457200" y="1200150"/>
            <a:ext cx="8229600" cy="3657599"/>
          </a:xfrm>
        </p:spPr>
        <p:txBody>
          <a:bodyPr>
            <a:normAutofit/>
          </a:bodyPr>
          <a:lstStyle/>
          <a:p>
            <a:r>
              <a:rPr lang="en-US" sz="1600" b="1" dirty="0"/>
              <a:t>Isa 6:3</a:t>
            </a:r>
            <a:r>
              <a:rPr lang="en-US" sz="1600" dirty="0"/>
              <a:t>: And one called out to another and said, “</a:t>
            </a:r>
            <a:r>
              <a:rPr lang="en-US" sz="1600" u="sng" dirty="0"/>
              <a:t>Holy, Holy, Holy, is the </a:t>
            </a:r>
            <a:r>
              <a:rPr lang="en-US" sz="1600" u="sng" cap="small" dirty="0"/>
              <a:t>Lord</a:t>
            </a:r>
            <a:r>
              <a:rPr lang="en-US" sz="1600" dirty="0"/>
              <a:t> of hosts, The whole earth is full of His glory.”</a:t>
            </a:r>
          </a:p>
          <a:p>
            <a:r>
              <a:rPr lang="en-US" sz="1600" b="1" dirty="0"/>
              <a:t>1 John 1:5</a:t>
            </a:r>
            <a:r>
              <a:rPr lang="en-US" sz="1600" dirty="0"/>
              <a:t>: This is the message we have heard from Him and announce to you, that </a:t>
            </a:r>
            <a:r>
              <a:rPr lang="en-US" sz="1600" u="sng" dirty="0"/>
              <a:t>God is Light, and in Him there is no darkness</a:t>
            </a:r>
            <a:r>
              <a:rPr lang="en-US" sz="1600" dirty="0"/>
              <a:t> at all.</a:t>
            </a:r>
          </a:p>
          <a:p>
            <a:r>
              <a:rPr lang="en-US" sz="1600" b="1" dirty="0"/>
              <a:t>Isa 59:2</a:t>
            </a:r>
            <a:r>
              <a:rPr lang="en-US" sz="1600" dirty="0"/>
              <a:t>: But </a:t>
            </a:r>
            <a:r>
              <a:rPr lang="en-US" sz="1600" u="sng" dirty="0"/>
              <a:t>your iniquities have made a separation between you and your God</a:t>
            </a:r>
            <a:r>
              <a:rPr lang="en-US" sz="1600" dirty="0"/>
              <a:t>, And your sins have hidden His face from you so that He does not hear.</a:t>
            </a:r>
          </a:p>
          <a:p>
            <a:r>
              <a:rPr lang="en-US" sz="1600" b="1" dirty="0"/>
              <a:t>Ex 30:20</a:t>
            </a:r>
            <a:r>
              <a:rPr lang="en-US" sz="1600" dirty="0"/>
              <a:t>: Whenever they enter the tent of meeting, </a:t>
            </a:r>
            <a:r>
              <a:rPr lang="en-US" sz="1600" u="sng" dirty="0"/>
              <a:t>they shall wash</a:t>
            </a:r>
            <a:r>
              <a:rPr lang="en-US" sz="1600" dirty="0"/>
              <a:t> with water </a:t>
            </a:r>
            <a:r>
              <a:rPr lang="en-US" sz="1600" u="sng" dirty="0"/>
              <a:t>so that they will not die</a:t>
            </a:r>
            <a:r>
              <a:rPr lang="en-US" sz="1600" dirty="0"/>
              <a:t>. …</a:t>
            </a:r>
          </a:p>
          <a:p>
            <a:r>
              <a:rPr lang="en-US" sz="1600" b="1" dirty="0"/>
              <a:t>2 </a:t>
            </a:r>
            <a:r>
              <a:rPr lang="en-US" sz="1600" b="1" dirty="0" err="1"/>
              <a:t>Chr</a:t>
            </a:r>
            <a:r>
              <a:rPr lang="en-US" sz="1600" b="1" dirty="0"/>
              <a:t> 7:2</a:t>
            </a:r>
            <a:r>
              <a:rPr lang="en-US" sz="1600" dirty="0"/>
              <a:t>: And the priests </a:t>
            </a:r>
            <a:r>
              <a:rPr lang="en-US" sz="1600" u="sng" dirty="0"/>
              <a:t>could not enter</a:t>
            </a:r>
            <a:r>
              <a:rPr lang="en-US" sz="1600" dirty="0"/>
              <a:t> the house of the </a:t>
            </a:r>
            <a:r>
              <a:rPr lang="en-US" sz="1600" cap="small" dirty="0"/>
              <a:t>Lord</a:t>
            </a:r>
            <a:r>
              <a:rPr lang="en-US" sz="1600" dirty="0"/>
              <a:t>, </a:t>
            </a:r>
            <a:r>
              <a:rPr lang="en-US" sz="1600" u="sng" dirty="0"/>
              <a:t>because the glory of the </a:t>
            </a:r>
            <a:r>
              <a:rPr lang="en-US" sz="1600" u="sng" cap="small" dirty="0"/>
              <a:t>Lord</a:t>
            </a:r>
            <a:r>
              <a:rPr lang="en-US" sz="1600" dirty="0"/>
              <a:t> had filled the </a:t>
            </a:r>
            <a:r>
              <a:rPr lang="en-US" sz="1600" cap="small" dirty="0"/>
              <a:t>Lord</a:t>
            </a:r>
            <a:r>
              <a:rPr lang="en-US" sz="1600" dirty="0"/>
              <a:t>’s house.</a:t>
            </a:r>
          </a:p>
          <a:p>
            <a:r>
              <a:rPr lang="en-US" sz="1600" b="1" dirty="0"/>
              <a:t>2 </a:t>
            </a:r>
            <a:r>
              <a:rPr lang="en-US" sz="1600" b="1" dirty="0" err="1"/>
              <a:t>Thes</a:t>
            </a:r>
            <a:r>
              <a:rPr lang="en-US" sz="1600" b="1" dirty="0"/>
              <a:t> 1:9</a:t>
            </a:r>
            <a:r>
              <a:rPr lang="en-US" sz="1600" dirty="0"/>
              <a:t>: These will pay the penalty of eternal destruction, </a:t>
            </a:r>
            <a:r>
              <a:rPr lang="en-US" sz="1600" u="sng" dirty="0"/>
              <a:t>away from the presence of the Lord</a:t>
            </a:r>
            <a:r>
              <a:rPr lang="en-US" sz="1600" dirty="0"/>
              <a:t> and from the glory of His power,</a:t>
            </a:r>
          </a:p>
          <a:p>
            <a:r>
              <a:rPr lang="en-US" sz="1600" dirty="0"/>
              <a:t>See also: </a:t>
            </a:r>
            <a:r>
              <a:rPr lang="en-US" sz="1600" b="1" dirty="0"/>
              <a:t>Ps 99:5, </a:t>
            </a:r>
            <a:r>
              <a:rPr lang="en-US" sz="1600" b="1" dirty="0" err="1"/>
              <a:t>Eph</a:t>
            </a:r>
            <a:r>
              <a:rPr lang="en-US" sz="1600" b="1" dirty="0"/>
              <a:t> 2:12, </a:t>
            </a:r>
            <a:r>
              <a:rPr lang="en-US" sz="1600" b="1" dirty="0" err="1"/>
              <a:t>Eph</a:t>
            </a:r>
            <a:r>
              <a:rPr lang="en-US" sz="1600" b="1" dirty="0"/>
              <a:t> 4:18</a:t>
            </a:r>
          </a:p>
        </p:txBody>
      </p:sp>
    </p:spTree>
    <p:extLst>
      <p:ext uri="{BB962C8B-B14F-4D97-AF65-F5344CB8AC3E}">
        <p14:creationId xmlns:p14="http://schemas.microsoft.com/office/powerpoint/2010/main" val="362518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3) Even if we desired to be with God, we can’t since </a:t>
            </a:r>
            <a:r>
              <a:rPr lang="en-US" sz="3200" u="sng" dirty="0"/>
              <a:t>He is holy</a:t>
            </a:r>
            <a:r>
              <a:rPr lang="en-US" sz="3200" dirty="0"/>
              <a:t> and we are impure.</a:t>
            </a:r>
          </a:p>
        </p:txBody>
      </p:sp>
      <p:sp>
        <p:nvSpPr>
          <p:cNvPr id="5" name="Content Placeholder 3"/>
          <p:cNvSpPr>
            <a:spLocks noGrp="1"/>
          </p:cNvSpPr>
          <p:nvPr>
            <p:ph idx="1"/>
          </p:nvPr>
        </p:nvSpPr>
        <p:spPr>
          <a:xfrm>
            <a:off x="457200" y="1200151"/>
            <a:ext cx="8229600" cy="3394472"/>
          </a:xfrm>
        </p:spPr>
        <p:txBody>
          <a:bodyPr>
            <a:normAutofit/>
          </a:bodyPr>
          <a:lstStyle/>
          <a:p>
            <a:endParaRPr lang="en-US" sz="2800" dirty="0"/>
          </a:p>
          <a:p>
            <a:r>
              <a:rPr lang="en-US" sz="2800" dirty="0"/>
              <a:t>Why is this a key element of the gospel message?</a:t>
            </a:r>
          </a:p>
        </p:txBody>
      </p:sp>
    </p:spTree>
    <p:extLst>
      <p:ext uri="{BB962C8B-B14F-4D97-AF65-F5344CB8AC3E}">
        <p14:creationId xmlns:p14="http://schemas.microsoft.com/office/powerpoint/2010/main" val="320290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4) </a:t>
            </a:r>
            <a:r>
              <a:rPr lang="en-US" sz="3200" u="sng" dirty="0"/>
              <a:t>God is fully just</a:t>
            </a:r>
            <a:r>
              <a:rPr lang="en-US" sz="3200" dirty="0"/>
              <a:t> and proclaims that we deserve death and eternal punishment.</a:t>
            </a:r>
          </a:p>
        </p:txBody>
      </p:sp>
      <p:sp>
        <p:nvSpPr>
          <p:cNvPr id="3" name="Content Placeholder 2"/>
          <p:cNvSpPr>
            <a:spLocks noGrp="1"/>
          </p:cNvSpPr>
          <p:nvPr>
            <p:ph idx="1"/>
          </p:nvPr>
        </p:nvSpPr>
        <p:spPr>
          <a:xfrm>
            <a:off x="457200" y="1200150"/>
            <a:ext cx="8229600" cy="3657599"/>
          </a:xfrm>
        </p:spPr>
        <p:txBody>
          <a:bodyPr>
            <a:normAutofit/>
          </a:bodyPr>
          <a:lstStyle/>
          <a:p>
            <a:r>
              <a:rPr lang="en-US" sz="1600" b="1" dirty="0"/>
              <a:t>Rom 2:5</a:t>
            </a:r>
            <a:r>
              <a:rPr lang="en-US" sz="1600" dirty="0"/>
              <a:t>: But because of your hard and impenitent heart you are storing up wrath for yourself on the day of wrath when </a:t>
            </a:r>
            <a:r>
              <a:rPr lang="en-US" sz="1600" u="sng" dirty="0"/>
              <a:t>God's righteous judgment will be revealed</a:t>
            </a:r>
            <a:r>
              <a:rPr lang="en-US" sz="1600" dirty="0"/>
              <a:t>.</a:t>
            </a:r>
          </a:p>
          <a:p>
            <a:r>
              <a:rPr lang="en-US" sz="1600" b="1" dirty="0"/>
              <a:t>Rom 6:23</a:t>
            </a:r>
            <a:r>
              <a:rPr lang="en-US" sz="1600" dirty="0"/>
              <a:t>: For </a:t>
            </a:r>
            <a:r>
              <a:rPr lang="en-US" sz="1600" u="sng" dirty="0"/>
              <a:t>the wages of sin is death</a:t>
            </a:r>
            <a:r>
              <a:rPr lang="en-US" sz="1600" dirty="0"/>
              <a:t>, but the free gift of God is eternal life in Christ Jesus our Lord.</a:t>
            </a:r>
          </a:p>
          <a:p>
            <a:r>
              <a:rPr lang="en-US" sz="1600" b="1" dirty="0"/>
              <a:t>Matt 25:46</a:t>
            </a:r>
            <a:r>
              <a:rPr lang="en-US" sz="1600" dirty="0"/>
              <a:t>: “These will go away into </a:t>
            </a:r>
            <a:r>
              <a:rPr lang="en-US" sz="1600" u="sng" dirty="0"/>
              <a:t>eternal punishment</a:t>
            </a:r>
            <a:r>
              <a:rPr lang="en-US" sz="1600" dirty="0"/>
              <a:t>, but the righteous into eternal life.”</a:t>
            </a:r>
          </a:p>
          <a:p>
            <a:r>
              <a:rPr lang="en-US" sz="1600" b="1" dirty="0"/>
              <a:t>2 </a:t>
            </a:r>
            <a:r>
              <a:rPr lang="en-US" sz="1600" b="1" dirty="0" err="1"/>
              <a:t>Thess</a:t>
            </a:r>
            <a:r>
              <a:rPr lang="en-US" sz="1600" b="1" dirty="0"/>
              <a:t> 1:9</a:t>
            </a:r>
            <a:r>
              <a:rPr lang="en-US" sz="1600" dirty="0"/>
              <a:t>: These will </a:t>
            </a:r>
            <a:r>
              <a:rPr lang="en-US" sz="1600" u="sng" dirty="0"/>
              <a:t>pay the penalty of eternal destruction</a:t>
            </a:r>
            <a:r>
              <a:rPr lang="en-US" sz="1600" dirty="0"/>
              <a:t>, away from the presence of the Lord and from the glory of His power,</a:t>
            </a:r>
          </a:p>
          <a:p>
            <a:r>
              <a:rPr lang="en-US" sz="1600" b="1" dirty="0"/>
              <a:t>John 3:36</a:t>
            </a:r>
            <a:r>
              <a:rPr lang="en-US" sz="1600" dirty="0"/>
              <a:t>: He who believes in the Son has eternal life; but he who does not obey the Son </a:t>
            </a:r>
            <a:r>
              <a:rPr lang="en-US" sz="1600" u="sng" dirty="0"/>
              <a:t>will not see life</a:t>
            </a:r>
            <a:r>
              <a:rPr lang="en-US" sz="1600" dirty="0"/>
              <a:t>, but the </a:t>
            </a:r>
            <a:r>
              <a:rPr lang="en-US" sz="1600" u="sng" dirty="0"/>
              <a:t>wrath of God abides on him</a:t>
            </a:r>
            <a:r>
              <a:rPr lang="en-US" sz="1600" dirty="0"/>
              <a:t>.”</a:t>
            </a:r>
          </a:p>
          <a:p>
            <a:r>
              <a:rPr lang="en-US" sz="1600" b="1" dirty="0"/>
              <a:t>Matt 10:28</a:t>
            </a:r>
            <a:r>
              <a:rPr lang="en-US" sz="1600" dirty="0"/>
              <a:t>: Do not fear those who kill the body but are unable to kill the soul; but rather </a:t>
            </a:r>
            <a:r>
              <a:rPr lang="en-US" sz="1600" u="sng" dirty="0"/>
              <a:t>fear Him</a:t>
            </a:r>
            <a:r>
              <a:rPr lang="en-US" sz="1600" dirty="0"/>
              <a:t> who is able to </a:t>
            </a:r>
            <a:r>
              <a:rPr lang="en-US" sz="1600" u="sng" dirty="0"/>
              <a:t>destroy both soul and body in hell</a:t>
            </a:r>
            <a:r>
              <a:rPr lang="en-US" sz="1600" dirty="0"/>
              <a:t>.</a:t>
            </a:r>
          </a:p>
          <a:p>
            <a:r>
              <a:rPr lang="en-US" sz="1600" dirty="0"/>
              <a:t>See also: </a:t>
            </a:r>
            <a:r>
              <a:rPr lang="en-US" sz="1600" b="1" dirty="0"/>
              <a:t>Jas 1:15, Rom 5:12, Rom 7:11</a:t>
            </a:r>
          </a:p>
        </p:txBody>
      </p:sp>
    </p:spTree>
    <p:extLst>
      <p:ext uri="{BB962C8B-B14F-4D97-AF65-F5344CB8AC3E}">
        <p14:creationId xmlns:p14="http://schemas.microsoft.com/office/powerpoint/2010/main" val="17315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4) </a:t>
            </a:r>
            <a:r>
              <a:rPr lang="en-US" sz="3200" u="sng" dirty="0"/>
              <a:t>God is fully just</a:t>
            </a:r>
            <a:r>
              <a:rPr lang="en-US" sz="3200" dirty="0"/>
              <a:t> and proclaims that we deserve death and eternal punishment.</a:t>
            </a:r>
          </a:p>
        </p:txBody>
      </p:sp>
      <p:sp>
        <p:nvSpPr>
          <p:cNvPr id="5" name="Content Placeholder 3"/>
          <p:cNvSpPr>
            <a:spLocks noGrp="1"/>
          </p:cNvSpPr>
          <p:nvPr>
            <p:ph idx="1"/>
          </p:nvPr>
        </p:nvSpPr>
        <p:spPr>
          <a:xfrm>
            <a:off x="457200" y="1200151"/>
            <a:ext cx="8229600" cy="3394472"/>
          </a:xfrm>
        </p:spPr>
        <p:txBody>
          <a:bodyPr>
            <a:normAutofit/>
          </a:bodyPr>
          <a:lstStyle/>
          <a:p>
            <a:endParaRPr lang="en-US" sz="2800" dirty="0"/>
          </a:p>
          <a:p>
            <a:r>
              <a:rPr lang="en-US" sz="2800" dirty="0"/>
              <a:t>Why is this a key element of the gospel message?</a:t>
            </a:r>
          </a:p>
        </p:txBody>
      </p:sp>
    </p:spTree>
    <p:extLst>
      <p:ext uri="{BB962C8B-B14F-4D97-AF65-F5344CB8AC3E}">
        <p14:creationId xmlns:p14="http://schemas.microsoft.com/office/powerpoint/2010/main" val="4155551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5) Our own </a:t>
            </a:r>
            <a:r>
              <a:rPr lang="en-US" sz="3200" u="sng" dirty="0"/>
              <a:t>works can’t save us</a:t>
            </a:r>
            <a:r>
              <a:rPr lang="en-US" sz="3200" dirty="0"/>
              <a:t>.</a:t>
            </a:r>
          </a:p>
        </p:txBody>
      </p:sp>
      <p:sp>
        <p:nvSpPr>
          <p:cNvPr id="3" name="Content Placeholder 2"/>
          <p:cNvSpPr>
            <a:spLocks noGrp="1"/>
          </p:cNvSpPr>
          <p:nvPr>
            <p:ph idx="1"/>
          </p:nvPr>
        </p:nvSpPr>
        <p:spPr>
          <a:xfrm>
            <a:off x="457200" y="1200150"/>
            <a:ext cx="8229600" cy="3810000"/>
          </a:xfrm>
        </p:spPr>
        <p:txBody>
          <a:bodyPr>
            <a:normAutofit lnSpcReduction="10000"/>
          </a:bodyPr>
          <a:lstStyle/>
          <a:p>
            <a:r>
              <a:rPr lang="en-US" sz="1600" b="1" dirty="0" err="1"/>
              <a:t>Eph</a:t>
            </a:r>
            <a:r>
              <a:rPr lang="en-US" sz="1600" b="1" dirty="0"/>
              <a:t> 2:8-9</a:t>
            </a:r>
            <a:r>
              <a:rPr lang="en-US" sz="1600" dirty="0"/>
              <a:t>: For by grace you have been saved through faith, and that </a:t>
            </a:r>
            <a:r>
              <a:rPr lang="en-US" sz="1600" u="sng" dirty="0"/>
              <a:t>not of yourselves</a:t>
            </a:r>
            <a:r>
              <a:rPr lang="en-US" sz="1600" dirty="0"/>
              <a:t>; </a:t>
            </a:r>
            <a:r>
              <a:rPr lang="en-US" sz="1600" i="1" dirty="0"/>
              <a:t>it is</a:t>
            </a:r>
            <a:r>
              <a:rPr lang="en-US" sz="1600" dirty="0"/>
              <a:t> the gift of God, </a:t>
            </a:r>
            <a:r>
              <a:rPr lang="en-US" sz="1600" u="sng" dirty="0"/>
              <a:t>not of works</a:t>
            </a:r>
            <a:r>
              <a:rPr lang="en-US" sz="1600" dirty="0"/>
              <a:t>, lest anyone should boast.</a:t>
            </a:r>
          </a:p>
          <a:p>
            <a:r>
              <a:rPr lang="en-US" sz="1600" b="1" dirty="0"/>
              <a:t>Rom 4:6</a:t>
            </a:r>
            <a:r>
              <a:rPr lang="en-US" sz="1600" dirty="0"/>
              <a:t>: David says the same thing when he speaks of the blessedness of the one to whom God credits righteousness </a:t>
            </a:r>
            <a:r>
              <a:rPr lang="en-US" sz="1600" u="sng" dirty="0"/>
              <a:t>apart from works</a:t>
            </a:r>
            <a:r>
              <a:rPr lang="en-US" sz="1600" dirty="0"/>
              <a:t>:</a:t>
            </a:r>
          </a:p>
          <a:p>
            <a:r>
              <a:rPr lang="en-US" sz="1600" b="1" dirty="0"/>
              <a:t>Rom 8:3</a:t>
            </a:r>
            <a:r>
              <a:rPr lang="en-US" sz="1600" dirty="0"/>
              <a:t>: For what </a:t>
            </a:r>
            <a:r>
              <a:rPr lang="en-US" sz="1600" u="sng" dirty="0"/>
              <a:t>the law was powerless to do because it was weakened by the flesh</a:t>
            </a:r>
            <a:r>
              <a:rPr lang="en-US" sz="1600" dirty="0"/>
              <a:t>, God did by sending his own Son in the likeness of sinful flesh to be a sin offering. And so he condemned sin in the flesh,</a:t>
            </a:r>
          </a:p>
          <a:p>
            <a:r>
              <a:rPr lang="en-US" sz="1600" b="1" dirty="0"/>
              <a:t>Rom 9:31-32</a:t>
            </a:r>
            <a:r>
              <a:rPr lang="en-US" sz="1600" dirty="0"/>
              <a:t>: but the people of Israel, who pursued the law as the way of righteousness, </a:t>
            </a:r>
            <a:r>
              <a:rPr lang="en-US" sz="1600" u="sng" dirty="0"/>
              <a:t>have not attained their goal</a:t>
            </a:r>
            <a:r>
              <a:rPr lang="en-US" sz="1600" dirty="0"/>
              <a:t>. Why not? Because </a:t>
            </a:r>
            <a:r>
              <a:rPr lang="en-US" sz="1600" u="sng" dirty="0"/>
              <a:t>they pursued it not by faith but as if it were by works</a:t>
            </a:r>
            <a:r>
              <a:rPr lang="en-US" sz="1600" dirty="0"/>
              <a:t>. They stumbled over the stumbling stone.</a:t>
            </a:r>
          </a:p>
          <a:p>
            <a:r>
              <a:rPr lang="en-US" sz="1600" b="1" dirty="0"/>
              <a:t>Titus 3:5</a:t>
            </a:r>
            <a:r>
              <a:rPr lang="en-US" sz="1600" dirty="0"/>
              <a:t>: </a:t>
            </a:r>
            <a:r>
              <a:rPr lang="en-US" sz="1600" u="sng" dirty="0"/>
              <a:t>not by works of righteousness which we have done</a:t>
            </a:r>
            <a:r>
              <a:rPr lang="en-US" sz="1600" dirty="0"/>
              <a:t>, but according to His mercy He saved us, through the washing of regeneration and renewing of the Holy Spirit,</a:t>
            </a:r>
          </a:p>
          <a:p>
            <a:r>
              <a:rPr lang="en-US" sz="1600" b="1" dirty="0"/>
              <a:t>John 1:13</a:t>
            </a:r>
            <a:r>
              <a:rPr lang="en-US" sz="1600" dirty="0"/>
              <a:t>: who were born, </a:t>
            </a:r>
            <a:r>
              <a:rPr lang="en-US" sz="1600" u="sng" dirty="0"/>
              <a:t>not of blood, nor of the will of the flesh, nor of the will of man</a:t>
            </a:r>
            <a:r>
              <a:rPr lang="en-US" sz="1600" dirty="0"/>
              <a:t>, but of God.</a:t>
            </a:r>
          </a:p>
          <a:p>
            <a:r>
              <a:rPr lang="en-US" sz="1600" dirty="0"/>
              <a:t>See also: </a:t>
            </a:r>
            <a:r>
              <a:rPr lang="en-US" sz="1600" b="1" dirty="0"/>
              <a:t>Acts 13:39, Gal 3:2-6, Phil 3:9, John 14:6</a:t>
            </a:r>
          </a:p>
        </p:txBody>
      </p:sp>
    </p:spTree>
    <p:extLst>
      <p:ext uri="{BB962C8B-B14F-4D97-AF65-F5344CB8AC3E}">
        <p14:creationId xmlns:p14="http://schemas.microsoft.com/office/powerpoint/2010/main" val="87306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5) Our own </a:t>
            </a:r>
            <a:r>
              <a:rPr lang="en-US" sz="3200" u="sng" dirty="0"/>
              <a:t>works can’t save us</a:t>
            </a:r>
            <a:r>
              <a:rPr lang="en-US" sz="3200" dirty="0"/>
              <a:t>.</a:t>
            </a:r>
          </a:p>
        </p:txBody>
      </p:sp>
      <p:sp>
        <p:nvSpPr>
          <p:cNvPr id="6" name="Content Placeholder 3"/>
          <p:cNvSpPr>
            <a:spLocks noGrp="1"/>
          </p:cNvSpPr>
          <p:nvPr>
            <p:ph idx="1"/>
          </p:nvPr>
        </p:nvSpPr>
        <p:spPr>
          <a:xfrm>
            <a:off x="457200" y="1200151"/>
            <a:ext cx="8229600" cy="3394472"/>
          </a:xfrm>
        </p:spPr>
        <p:txBody>
          <a:bodyPr>
            <a:normAutofit/>
          </a:bodyPr>
          <a:lstStyle/>
          <a:p>
            <a:endParaRPr lang="en-US" sz="2800" dirty="0"/>
          </a:p>
          <a:p>
            <a:r>
              <a:rPr lang="en-US" sz="2800" dirty="0"/>
              <a:t>Why is this a key element of the gospel message?</a:t>
            </a:r>
          </a:p>
        </p:txBody>
      </p:sp>
    </p:spTree>
    <p:extLst>
      <p:ext uri="{BB962C8B-B14F-4D97-AF65-F5344CB8AC3E}">
        <p14:creationId xmlns:p14="http://schemas.microsoft.com/office/powerpoint/2010/main" val="2347666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6) By grace, </a:t>
            </a:r>
            <a:r>
              <a:rPr lang="en-US" sz="3200" u="sng" dirty="0"/>
              <a:t>Jesus took our punishment</a:t>
            </a:r>
            <a:r>
              <a:rPr lang="en-US" sz="3200" dirty="0"/>
              <a:t> upon Himself and died on our behalf.</a:t>
            </a:r>
          </a:p>
        </p:txBody>
      </p:sp>
      <p:sp>
        <p:nvSpPr>
          <p:cNvPr id="3" name="Content Placeholder 2"/>
          <p:cNvSpPr>
            <a:spLocks noGrp="1"/>
          </p:cNvSpPr>
          <p:nvPr>
            <p:ph idx="1"/>
          </p:nvPr>
        </p:nvSpPr>
        <p:spPr>
          <a:xfrm>
            <a:off x="457200" y="1200150"/>
            <a:ext cx="8229600" cy="3943350"/>
          </a:xfrm>
        </p:spPr>
        <p:txBody>
          <a:bodyPr>
            <a:normAutofit/>
          </a:bodyPr>
          <a:lstStyle/>
          <a:p>
            <a:r>
              <a:rPr lang="en-US" sz="1600" b="1" dirty="0"/>
              <a:t>Rom 5:8</a:t>
            </a:r>
            <a:r>
              <a:rPr lang="en-US" sz="1600" dirty="0"/>
              <a:t>: But God demonstrates His own love toward us, in that </a:t>
            </a:r>
            <a:r>
              <a:rPr lang="en-US" sz="1600" u="sng" dirty="0"/>
              <a:t>while we were still sinners, Christ died for us</a:t>
            </a:r>
            <a:r>
              <a:rPr lang="en-US" sz="1600" dirty="0"/>
              <a:t>.</a:t>
            </a:r>
          </a:p>
          <a:p>
            <a:r>
              <a:rPr lang="en-US" sz="1600" b="1" dirty="0"/>
              <a:t>Luke 23:33</a:t>
            </a:r>
            <a:r>
              <a:rPr lang="en-US" sz="1600" dirty="0"/>
              <a:t>: When they came to the place called The Skull, there </a:t>
            </a:r>
            <a:r>
              <a:rPr lang="en-US" sz="1600" u="sng" dirty="0"/>
              <a:t>they crucified Him</a:t>
            </a:r>
            <a:r>
              <a:rPr lang="en-US" sz="1600" dirty="0"/>
              <a:t> and the criminals, one on the right and the other on the left.</a:t>
            </a:r>
            <a:endParaRPr lang="en-US" sz="1600" b="1" dirty="0"/>
          </a:p>
          <a:p>
            <a:r>
              <a:rPr lang="en-US" sz="1600" b="1" dirty="0"/>
              <a:t>Isa 53:5-6</a:t>
            </a:r>
            <a:r>
              <a:rPr lang="en-US" sz="1600" dirty="0"/>
              <a:t>: But He </a:t>
            </a:r>
            <a:r>
              <a:rPr lang="en-US" sz="1600" i="1" dirty="0"/>
              <a:t>was</a:t>
            </a:r>
            <a:r>
              <a:rPr lang="en-US" sz="1600" dirty="0"/>
              <a:t> </a:t>
            </a:r>
            <a:r>
              <a:rPr lang="en-US" sz="1600" u="sng" dirty="0"/>
              <a:t>wounded for our transgressions</a:t>
            </a:r>
            <a:r>
              <a:rPr lang="en-US" sz="1600" dirty="0"/>
              <a:t>, </a:t>
            </a:r>
            <a:r>
              <a:rPr lang="en-US" sz="1600" i="1" dirty="0"/>
              <a:t>He was</a:t>
            </a:r>
            <a:r>
              <a:rPr lang="en-US" sz="1600" dirty="0"/>
              <a:t> </a:t>
            </a:r>
            <a:r>
              <a:rPr lang="en-US" sz="1600" u="sng" dirty="0"/>
              <a:t>bruised for our iniquities</a:t>
            </a:r>
            <a:r>
              <a:rPr lang="en-US" sz="1600" dirty="0"/>
              <a:t>; The chastisement for our peace </a:t>
            </a:r>
            <a:r>
              <a:rPr lang="en-US" sz="1600" i="1" dirty="0"/>
              <a:t>was</a:t>
            </a:r>
            <a:r>
              <a:rPr lang="en-US" sz="1600" dirty="0"/>
              <a:t> upon Him, And by His stripes we are healed. All we like sheep have gone astray; We have turned, every one, to his own way; And the </a:t>
            </a:r>
            <a:r>
              <a:rPr lang="en-US" sz="1600" cap="small" dirty="0"/>
              <a:t>Lord</a:t>
            </a:r>
            <a:r>
              <a:rPr lang="en-US" sz="1600" dirty="0"/>
              <a:t> has </a:t>
            </a:r>
            <a:r>
              <a:rPr lang="en-US" sz="1600" u="sng" dirty="0"/>
              <a:t>laid on Him the iniquity of us all</a:t>
            </a:r>
            <a:r>
              <a:rPr lang="en-US" sz="1600" dirty="0"/>
              <a:t>.</a:t>
            </a:r>
          </a:p>
          <a:p>
            <a:r>
              <a:rPr lang="en-US" sz="1600" b="1" dirty="0"/>
              <a:t>1 Pet 2:24</a:t>
            </a:r>
            <a:r>
              <a:rPr lang="en-US" sz="1600" dirty="0"/>
              <a:t>: and He Himself </a:t>
            </a:r>
            <a:r>
              <a:rPr lang="en-US" sz="1600" u="sng" dirty="0"/>
              <a:t>bore our sins in His body on the cross</a:t>
            </a:r>
            <a:r>
              <a:rPr lang="en-US" sz="1600" dirty="0"/>
              <a:t>, so that we might die to sin and live to righteousness; for by His wounds you were healed.</a:t>
            </a:r>
          </a:p>
          <a:p>
            <a:r>
              <a:rPr lang="en-US" sz="1600" b="1" dirty="0"/>
              <a:t>1 John 3:16: </a:t>
            </a:r>
            <a:r>
              <a:rPr lang="en-US" sz="1600" dirty="0"/>
              <a:t>We know love by this, that </a:t>
            </a:r>
            <a:r>
              <a:rPr lang="en-US" sz="1600" u="sng" dirty="0"/>
              <a:t>He laid down His life for us</a:t>
            </a:r>
            <a:r>
              <a:rPr lang="en-US" sz="1600" dirty="0"/>
              <a:t>; and we ought to lay down our lives for the brethren.</a:t>
            </a:r>
          </a:p>
          <a:p>
            <a:r>
              <a:rPr lang="en-US" sz="1600" dirty="0"/>
              <a:t>See also: </a:t>
            </a:r>
            <a:r>
              <a:rPr lang="en-US" sz="1600" b="1" dirty="0"/>
              <a:t>1 Pet 3:18, 2 </a:t>
            </a:r>
            <a:r>
              <a:rPr lang="en-US" sz="1600" b="1" dirty="0" err="1"/>
              <a:t>Cor</a:t>
            </a:r>
            <a:r>
              <a:rPr lang="en-US" sz="1600" b="1" dirty="0"/>
              <a:t> 5:21, Rom 3:23-26, Gal 2:20</a:t>
            </a:r>
          </a:p>
        </p:txBody>
      </p:sp>
    </p:spTree>
    <p:extLst>
      <p:ext uri="{BB962C8B-B14F-4D97-AF65-F5344CB8AC3E}">
        <p14:creationId xmlns:p14="http://schemas.microsoft.com/office/powerpoint/2010/main" val="118895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6) By grace, </a:t>
            </a:r>
            <a:r>
              <a:rPr lang="en-US" sz="3200" u="sng" dirty="0"/>
              <a:t>Jesus took our punishment</a:t>
            </a:r>
            <a:r>
              <a:rPr lang="en-US" sz="3200" dirty="0"/>
              <a:t> upon Himself and died on our behalf.</a:t>
            </a:r>
          </a:p>
        </p:txBody>
      </p:sp>
      <p:sp>
        <p:nvSpPr>
          <p:cNvPr id="5" name="Content Placeholder 3"/>
          <p:cNvSpPr>
            <a:spLocks noGrp="1"/>
          </p:cNvSpPr>
          <p:nvPr>
            <p:ph idx="1"/>
          </p:nvPr>
        </p:nvSpPr>
        <p:spPr>
          <a:xfrm>
            <a:off x="457200" y="1200151"/>
            <a:ext cx="8229600" cy="3394472"/>
          </a:xfrm>
        </p:spPr>
        <p:txBody>
          <a:bodyPr>
            <a:normAutofit/>
          </a:bodyPr>
          <a:lstStyle/>
          <a:p>
            <a:endParaRPr lang="en-US" sz="2800" dirty="0"/>
          </a:p>
          <a:p>
            <a:r>
              <a:rPr lang="en-US" sz="2800" dirty="0"/>
              <a:t>Why is this a key element of the gospel message?</a:t>
            </a:r>
          </a:p>
        </p:txBody>
      </p:sp>
    </p:spTree>
    <p:extLst>
      <p:ext uri="{BB962C8B-B14F-4D97-AF65-F5344CB8AC3E}">
        <p14:creationId xmlns:p14="http://schemas.microsoft.com/office/powerpoint/2010/main" val="3762616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7) </a:t>
            </a:r>
            <a:r>
              <a:rPr lang="en-US" sz="3200" u="sng" dirty="0"/>
              <a:t>Jesus</a:t>
            </a:r>
            <a:r>
              <a:rPr lang="en-US" sz="3200" dirty="0"/>
              <a:t> had no sin and </a:t>
            </a:r>
            <a:r>
              <a:rPr lang="en-US" sz="3200" u="sng" dirty="0"/>
              <a:t>was the perfect sacrifice</a:t>
            </a:r>
            <a:r>
              <a:rPr lang="en-US" sz="3200" dirty="0"/>
              <a:t>. No more sacrifice needed.</a:t>
            </a:r>
          </a:p>
        </p:txBody>
      </p:sp>
      <p:sp>
        <p:nvSpPr>
          <p:cNvPr id="3" name="Content Placeholder 2"/>
          <p:cNvSpPr>
            <a:spLocks noGrp="1"/>
          </p:cNvSpPr>
          <p:nvPr>
            <p:ph idx="1"/>
          </p:nvPr>
        </p:nvSpPr>
        <p:spPr>
          <a:xfrm>
            <a:off x="457200" y="1157618"/>
            <a:ext cx="8229600" cy="6477000"/>
          </a:xfrm>
        </p:spPr>
        <p:txBody>
          <a:bodyPr>
            <a:normAutofit/>
          </a:bodyPr>
          <a:lstStyle/>
          <a:p>
            <a:r>
              <a:rPr lang="en-US" sz="1600" b="1" dirty="0"/>
              <a:t>2 </a:t>
            </a:r>
            <a:r>
              <a:rPr lang="en-US" sz="1600" b="1" dirty="0" err="1"/>
              <a:t>Cor</a:t>
            </a:r>
            <a:r>
              <a:rPr lang="en-US" sz="1600" b="1" dirty="0"/>
              <a:t> 5:21</a:t>
            </a:r>
            <a:r>
              <a:rPr lang="en-US" sz="1600" dirty="0"/>
              <a:t>: For He made </a:t>
            </a:r>
            <a:r>
              <a:rPr lang="en-US" sz="1600" u="sng" dirty="0"/>
              <a:t>Him who knew no sin</a:t>
            </a:r>
            <a:r>
              <a:rPr lang="en-US" sz="1600" dirty="0"/>
              <a:t> </a:t>
            </a:r>
            <a:r>
              <a:rPr lang="en-US" sz="1600" i="1" dirty="0"/>
              <a:t>to be</a:t>
            </a:r>
            <a:r>
              <a:rPr lang="en-US" sz="1600" dirty="0"/>
              <a:t> sin for us, that we might become the righteousness of God in Him.</a:t>
            </a:r>
          </a:p>
          <a:p>
            <a:r>
              <a:rPr lang="en-US" sz="1600" b="1" dirty="0"/>
              <a:t>1 John 3:5</a:t>
            </a:r>
            <a:r>
              <a:rPr lang="en-US" sz="1600" dirty="0"/>
              <a:t>: And you know that He was manifested to take away our sins, and </a:t>
            </a:r>
            <a:r>
              <a:rPr lang="en-US" sz="1600" u="sng" dirty="0"/>
              <a:t>in Him there is no sin</a:t>
            </a:r>
            <a:r>
              <a:rPr lang="en-US" sz="1600" dirty="0"/>
              <a:t>.</a:t>
            </a:r>
          </a:p>
          <a:p>
            <a:r>
              <a:rPr lang="en-US" sz="1600" b="1" dirty="0" err="1"/>
              <a:t>Heb</a:t>
            </a:r>
            <a:r>
              <a:rPr lang="en-US" sz="1600" b="1" dirty="0"/>
              <a:t> 10:10-18</a:t>
            </a:r>
            <a:r>
              <a:rPr lang="en-US" sz="1600" dirty="0"/>
              <a:t>: By that will, we have been sanctified through the offering of the body of Jesus Christ </a:t>
            </a:r>
            <a:r>
              <a:rPr lang="en-US" sz="1600" u="sng" dirty="0"/>
              <a:t>once </a:t>
            </a:r>
            <a:r>
              <a:rPr lang="en-US" sz="1600" i="1" u="sng" dirty="0"/>
              <a:t>for all</a:t>
            </a:r>
            <a:r>
              <a:rPr lang="en-US" sz="1600" i="1" dirty="0"/>
              <a:t>.</a:t>
            </a:r>
            <a:r>
              <a:rPr lang="en-US" sz="1600" dirty="0"/>
              <a:t> And every priest stands ministering daily and offering repeatedly the same sacrifices, which can never take away sins. But this Man, after </a:t>
            </a:r>
            <a:r>
              <a:rPr lang="en-US" sz="1600" u="sng" dirty="0"/>
              <a:t>He had offered one sacrifice for sins forever</a:t>
            </a:r>
            <a:r>
              <a:rPr lang="en-US" sz="1600" dirty="0"/>
              <a:t>, sat down at the right hand of God, from that time waiting till His enemies are made His footstool. For by one offering </a:t>
            </a:r>
            <a:r>
              <a:rPr lang="en-US" sz="1600" u="sng" dirty="0"/>
              <a:t>He has perfected forever</a:t>
            </a:r>
            <a:r>
              <a:rPr lang="en-US" sz="1600" dirty="0"/>
              <a:t> those who are being sanctified. But the Holy Spirit also witnesses to us; for after He had said before, “This </a:t>
            </a:r>
            <a:r>
              <a:rPr lang="en-US" sz="1600" i="1" dirty="0"/>
              <a:t>is</a:t>
            </a:r>
            <a:r>
              <a:rPr lang="en-US" sz="1600" dirty="0"/>
              <a:t> the covenant that I will make with them after those days, says the L</a:t>
            </a:r>
            <a:r>
              <a:rPr lang="en-US" sz="1600" cap="small" dirty="0"/>
              <a:t>ord</a:t>
            </a:r>
            <a:r>
              <a:rPr lang="en-US" sz="1600" dirty="0"/>
              <a:t>: I will put My laws into their hearts, and in their minds I will write them, “</a:t>
            </a:r>
            <a:r>
              <a:rPr lang="en-US" sz="1600" i="1" dirty="0"/>
              <a:t>then He adds,</a:t>
            </a:r>
            <a:r>
              <a:rPr lang="en-US" sz="1600" dirty="0"/>
              <a:t> “Their sins and their lawless deeds I will remember no more.”</a:t>
            </a:r>
            <a:r>
              <a:rPr lang="en-US" sz="1600" baseline="30000" dirty="0"/>
              <a:t> </a:t>
            </a:r>
            <a:r>
              <a:rPr lang="en-US" sz="1600" dirty="0"/>
              <a:t>Now where there is remission of these, </a:t>
            </a:r>
            <a:r>
              <a:rPr lang="en-US" sz="1600" i="1" u="sng" dirty="0"/>
              <a:t>there is</a:t>
            </a:r>
            <a:r>
              <a:rPr lang="en-US" sz="1600" u="sng" dirty="0"/>
              <a:t> no longer an offering for sin</a:t>
            </a:r>
            <a:r>
              <a:rPr lang="en-US" sz="1600" dirty="0"/>
              <a:t>.</a:t>
            </a:r>
          </a:p>
          <a:p>
            <a:r>
              <a:rPr lang="en-US" sz="1600" dirty="0"/>
              <a:t>See also: </a:t>
            </a:r>
            <a:r>
              <a:rPr lang="en-US" sz="1600" b="1" dirty="0"/>
              <a:t>1 John 2:2, </a:t>
            </a:r>
            <a:r>
              <a:rPr lang="en-US" sz="1600" b="1" dirty="0" err="1"/>
              <a:t>Heb</a:t>
            </a:r>
            <a:r>
              <a:rPr lang="en-US" sz="1600" b="1" dirty="0"/>
              <a:t> 4:15, Rom 5:17-18, 1 Pet 3:18</a:t>
            </a:r>
          </a:p>
        </p:txBody>
      </p:sp>
    </p:spTree>
    <p:extLst>
      <p:ext uri="{BB962C8B-B14F-4D97-AF65-F5344CB8AC3E}">
        <p14:creationId xmlns:p14="http://schemas.microsoft.com/office/powerpoint/2010/main" val="209747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7) </a:t>
            </a:r>
            <a:r>
              <a:rPr lang="en-US" sz="3200" u="sng" dirty="0"/>
              <a:t>Jesus</a:t>
            </a:r>
            <a:r>
              <a:rPr lang="en-US" sz="3200" dirty="0"/>
              <a:t> had no sin and </a:t>
            </a:r>
            <a:r>
              <a:rPr lang="en-US" sz="3200" u="sng" dirty="0"/>
              <a:t>was the perfect sacrifice</a:t>
            </a:r>
            <a:r>
              <a:rPr lang="en-US" sz="3200" dirty="0"/>
              <a:t>. No more sacrifice needed.</a:t>
            </a:r>
          </a:p>
        </p:txBody>
      </p:sp>
      <p:sp>
        <p:nvSpPr>
          <p:cNvPr id="5" name="Content Placeholder 3"/>
          <p:cNvSpPr>
            <a:spLocks noGrp="1"/>
          </p:cNvSpPr>
          <p:nvPr>
            <p:ph idx="1"/>
          </p:nvPr>
        </p:nvSpPr>
        <p:spPr>
          <a:xfrm>
            <a:off x="457200" y="1200151"/>
            <a:ext cx="8229600" cy="3394472"/>
          </a:xfrm>
        </p:spPr>
        <p:txBody>
          <a:bodyPr>
            <a:normAutofit/>
          </a:bodyPr>
          <a:lstStyle/>
          <a:p>
            <a:endParaRPr lang="en-US" sz="2800" dirty="0"/>
          </a:p>
          <a:p>
            <a:r>
              <a:rPr lang="en-US" sz="2800" dirty="0"/>
              <a:t>Why is this a key element of the gospel message?</a:t>
            </a:r>
          </a:p>
        </p:txBody>
      </p:sp>
    </p:spTree>
    <p:extLst>
      <p:ext uri="{BB962C8B-B14F-4D97-AF65-F5344CB8AC3E}">
        <p14:creationId xmlns:p14="http://schemas.microsoft.com/office/powerpoint/2010/main" val="30122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Building Confidence:</a:t>
            </a:r>
            <a:br>
              <a:rPr lang="en-US" dirty="0"/>
            </a:br>
            <a:r>
              <a:rPr lang="en-US" dirty="0"/>
              <a:t>Sharing the Gospel (Part 2)</a:t>
            </a:r>
          </a:p>
        </p:txBody>
      </p:sp>
    </p:spTree>
    <p:extLst>
      <p:ext uri="{BB962C8B-B14F-4D97-AF65-F5344CB8AC3E}">
        <p14:creationId xmlns:p14="http://schemas.microsoft.com/office/powerpoint/2010/main" val="2228373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382000" cy="857250"/>
          </a:xfrm>
        </p:spPr>
        <p:txBody>
          <a:bodyPr>
            <a:noAutofit/>
          </a:bodyPr>
          <a:lstStyle/>
          <a:p>
            <a:pPr algn="l"/>
            <a:r>
              <a:rPr lang="en-US" sz="3200" dirty="0"/>
              <a:t>8) </a:t>
            </a:r>
            <a:r>
              <a:rPr lang="en-US" sz="3200" u="sng" dirty="0"/>
              <a:t>Jesus rose from the grave</a:t>
            </a:r>
            <a:r>
              <a:rPr lang="en-US" sz="3200" dirty="0"/>
              <a:t>. In this, He abolished death and brought new life.</a:t>
            </a:r>
          </a:p>
        </p:txBody>
      </p:sp>
      <p:sp>
        <p:nvSpPr>
          <p:cNvPr id="3" name="Content Placeholder 2"/>
          <p:cNvSpPr>
            <a:spLocks noGrp="1"/>
          </p:cNvSpPr>
          <p:nvPr>
            <p:ph idx="1"/>
          </p:nvPr>
        </p:nvSpPr>
        <p:spPr>
          <a:xfrm>
            <a:off x="457200" y="1200150"/>
            <a:ext cx="8229600" cy="3810000"/>
          </a:xfrm>
        </p:spPr>
        <p:txBody>
          <a:bodyPr>
            <a:normAutofit/>
          </a:bodyPr>
          <a:lstStyle/>
          <a:p>
            <a:r>
              <a:rPr lang="en-US" sz="1600" b="1" dirty="0"/>
              <a:t>John 11:25</a:t>
            </a:r>
            <a:r>
              <a:rPr lang="en-US" sz="1600" dirty="0"/>
              <a:t>: Jesus said to her, “I am </a:t>
            </a:r>
            <a:r>
              <a:rPr lang="en-US" sz="1600" u="sng" dirty="0"/>
              <a:t>the resurrection and the life</a:t>
            </a:r>
            <a:r>
              <a:rPr lang="en-US" sz="1600" dirty="0"/>
              <a:t>. He who believes in Me, though he may die, he shall live.”</a:t>
            </a:r>
          </a:p>
          <a:p>
            <a:r>
              <a:rPr lang="en-US" sz="1600" b="1" dirty="0"/>
              <a:t>Matt 28:6</a:t>
            </a:r>
            <a:r>
              <a:rPr lang="en-US" sz="1600" dirty="0"/>
              <a:t>: He is not here; for </a:t>
            </a:r>
            <a:r>
              <a:rPr lang="en-US" sz="1600" u="sng" dirty="0"/>
              <a:t>He is risen</a:t>
            </a:r>
            <a:r>
              <a:rPr lang="en-US" sz="1600" dirty="0"/>
              <a:t>, as He said. Come, see the place where the Lord lay.</a:t>
            </a:r>
          </a:p>
          <a:p>
            <a:r>
              <a:rPr lang="en-US" sz="1600" b="1" dirty="0"/>
              <a:t>Rev 1:18</a:t>
            </a:r>
            <a:r>
              <a:rPr lang="en-US" sz="1600" dirty="0"/>
              <a:t>: I </a:t>
            </a:r>
            <a:r>
              <a:rPr lang="en-US" sz="1600" i="1" dirty="0"/>
              <a:t>am</a:t>
            </a:r>
            <a:r>
              <a:rPr lang="en-US" sz="1600" dirty="0"/>
              <a:t> He who lives, and </a:t>
            </a:r>
            <a:r>
              <a:rPr lang="en-US" sz="1600" u="sng" dirty="0"/>
              <a:t>was dead</a:t>
            </a:r>
            <a:r>
              <a:rPr lang="en-US" sz="1600" dirty="0"/>
              <a:t>, and behold, </a:t>
            </a:r>
            <a:r>
              <a:rPr lang="en-US" sz="1600" u="sng" dirty="0"/>
              <a:t>I am alive forevermore</a:t>
            </a:r>
            <a:r>
              <a:rPr lang="en-US" sz="1600" dirty="0"/>
              <a:t>. Amen. And I have the keys of Hades and of Death.</a:t>
            </a:r>
          </a:p>
          <a:p>
            <a:r>
              <a:rPr lang="en-US" sz="1600" b="1" dirty="0"/>
              <a:t>2 Tim 1:10</a:t>
            </a:r>
            <a:r>
              <a:rPr lang="en-US" sz="1600" dirty="0"/>
              <a:t>: but has now been revealed by the appearing of our Savior Jesus Christ, </a:t>
            </a:r>
            <a:r>
              <a:rPr lang="en-US" sz="1600" i="1" u="sng" dirty="0"/>
              <a:t>who</a:t>
            </a:r>
            <a:r>
              <a:rPr lang="en-US" sz="1600" u="sng" dirty="0"/>
              <a:t> has abolished death and brought life and immortality</a:t>
            </a:r>
            <a:r>
              <a:rPr lang="en-US" sz="1600" dirty="0"/>
              <a:t> to light through the gospel,</a:t>
            </a:r>
          </a:p>
          <a:p>
            <a:r>
              <a:rPr lang="en-US" sz="1600" b="1" dirty="0"/>
              <a:t>Rom 4:24-25</a:t>
            </a:r>
            <a:r>
              <a:rPr lang="en-US" sz="1600" dirty="0"/>
              <a:t>: but also for us. It shall be imputed to us who believe in Him who raised up Jesus our Lord </a:t>
            </a:r>
            <a:r>
              <a:rPr lang="en-US" sz="1600" u="sng" dirty="0"/>
              <a:t>from the dead</a:t>
            </a:r>
            <a:r>
              <a:rPr lang="en-US" sz="1600" dirty="0"/>
              <a:t>, </a:t>
            </a:r>
            <a:r>
              <a:rPr lang="en-US" sz="1600" b="1" baseline="30000" dirty="0"/>
              <a:t>25 </a:t>
            </a:r>
            <a:r>
              <a:rPr lang="en-US" sz="1600" dirty="0"/>
              <a:t>who was delivered up because of our offenses, and </a:t>
            </a:r>
            <a:r>
              <a:rPr lang="en-US" sz="1600" u="sng" dirty="0"/>
              <a:t>was raised</a:t>
            </a:r>
            <a:r>
              <a:rPr lang="en-US" sz="1600" dirty="0"/>
              <a:t> because of our justification.</a:t>
            </a:r>
          </a:p>
          <a:p>
            <a:r>
              <a:rPr lang="en-US" sz="1600" b="1" dirty="0"/>
              <a:t>Rom 10:9</a:t>
            </a:r>
            <a:r>
              <a:rPr lang="en-US" sz="1600" dirty="0"/>
              <a:t>: that if you confess with your mouth the Lord Jesus and </a:t>
            </a:r>
            <a:r>
              <a:rPr lang="en-US" sz="1600" u="sng" dirty="0"/>
              <a:t>believe in your heart that God has raised Him from the dead, you will be saved</a:t>
            </a:r>
            <a:r>
              <a:rPr lang="en-US" sz="1600" dirty="0"/>
              <a:t>.</a:t>
            </a:r>
          </a:p>
          <a:p>
            <a:r>
              <a:rPr lang="en-US" sz="1600" dirty="0"/>
              <a:t>See also: </a:t>
            </a:r>
            <a:r>
              <a:rPr lang="en-US" sz="1600" b="1" dirty="0"/>
              <a:t>1 </a:t>
            </a:r>
            <a:r>
              <a:rPr lang="en-US" sz="1600" b="1" dirty="0" err="1"/>
              <a:t>Cor</a:t>
            </a:r>
            <a:r>
              <a:rPr lang="en-US" sz="1600" b="1" dirty="0"/>
              <a:t> 15:3-8, 1 </a:t>
            </a:r>
            <a:r>
              <a:rPr lang="en-US" sz="1600" b="1" dirty="0" err="1"/>
              <a:t>Cor</a:t>
            </a:r>
            <a:r>
              <a:rPr lang="en-US" sz="1600" b="1" dirty="0"/>
              <a:t> 15:20-22</a:t>
            </a:r>
          </a:p>
        </p:txBody>
      </p:sp>
    </p:spTree>
    <p:extLst>
      <p:ext uri="{BB962C8B-B14F-4D97-AF65-F5344CB8AC3E}">
        <p14:creationId xmlns:p14="http://schemas.microsoft.com/office/powerpoint/2010/main" val="290318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382000" cy="857250"/>
          </a:xfrm>
        </p:spPr>
        <p:txBody>
          <a:bodyPr>
            <a:noAutofit/>
          </a:bodyPr>
          <a:lstStyle/>
          <a:p>
            <a:pPr algn="l"/>
            <a:r>
              <a:rPr lang="en-US" sz="3200" dirty="0"/>
              <a:t>8) </a:t>
            </a:r>
            <a:r>
              <a:rPr lang="en-US" sz="3200" u="sng" dirty="0"/>
              <a:t>Jesus rose from the grave</a:t>
            </a:r>
            <a:r>
              <a:rPr lang="en-US" sz="3200" dirty="0"/>
              <a:t>. In this, He abolished death and brought new life.</a:t>
            </a:r>
          </a:p>
        </p:txBody>
      </p:sp>
      <p:sp>
        <p:nvSpPr>
          <p:cNvPr id="5" name="Content Placeholder 3"/>
          <p:cNvSpPr>
            <a:spLocks noGrp="1"/>
          </p:cNvSpPr>
          <p:nvPr>
            <p:ph idx="1"/>
          </p:nvPr>
        </p:nvSpPr>
        <p:spPr>
          <a:xfrm>
            <a:off x="457200" y="1200151"/>
            <a:ext cx="8229600" cy="3394472"/>
          </a:xfrm>
        </p:spPr>
        <p:txBody>
          <a:bodyPr>
            <a:normAutofit/>
          </a:bodyPr>
          <a:lstStyle/>
          <a:p>
            <a:endParaRPr lang="en-US" sz="2800" dirty="0"/>
          </a:p>
          <a:p>
            <a:r>
              <a:rPr lang="en-US" sz="2800" dirty="0"/>
              <a:t>Why is this a key element of the gospel message?</a:t>
            </a:r>
          </a:p>
        </p:txBody>
      </p:sp>
    </p:spTree>
    <p:extLst>
      <p:ext uri="{BB962C8B-B14F-4D97-AF65-F5344CB8AC3E}">
        <p14:creationId xmlns:p14="http://schemas.microsoft.com/office/powerpoint/2010/main" val="68318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9) Faith in </a:t>
            </a:r>
            <a:r>
              <a:rPr lang="en-US" sz="3200" u="sng" dirty="0"/>
              <a:t>Jesus is the only way</a:t>
            </a:r>
            <a:r>
              <a:rPr lang="en-US" sz="3200" dirty="0"/>
              <a:t> to salvation.</a:t>
            </a:r>
          </a:p>
        </p:txBody>
      </p:sp>
      <p:sp>
        <p:nvSpPr>
          <p:cNvPr id="3" name="Content Placeholder 2"/>
          <p:cNvSpPr>
            <a:spLocks noGrp="1"/>
          </p:cNvSpPr>
          <p:nvPr>
            <p:ph idx="1"/>
          </p:nvPr>
        </p:nvSpPr>
        <p:spPr>
          <a:xfrm>
            <a:off x="457200" y="1200150"/>
            <a:ext cx="8229600" cy="3810000"/>
          </a:xfrm>
        </p:spPr>
        <p:txBody>
          <a:bodyPr>
            <a:normAutofit/>
          </a:bodyPr>
          <a:lstStyle/>
          <a:p>
            <a:r>
              <a:rPr lang="en-US" sz="1600" b="1" dirty="0"/>
              <a:t>John 14:6</a:t>
            </a:r>
            <a:r>
              <a:rPr lang="en-US" sz="1600" dirty="0"/>
              <a:t>: Jesus said to him, “</a:t>
            </a:r>
            <a:r>
              <a:rPr lang="en-US" sz="1600" u="sng" dirty="0"/>
              <a:t>I am the way</a:t>
            </a:r>
            <a:r>
              <a:rPr lang="en-US" sz="1600" dirty="0"/>
              <a:t>, the truth, and the life. </a:t>
            </a:r>
            <a:r>
              <a:rPr lang="en-US" sz="1600" u="sng" dirty="0"/>
              <a:t>No one comes to the Father except through Me</a:t>
            </a:r>
            <a:r>
              <a:rPr lang="en-US" sz="1600" dirty="0"/>
              <a:t>.</a:t>
            </a:r>
          </a:p>
          <a:p>
            <a:r>
              <a:rPr lang="en-US" sz="1600" b="1" dirty="0"/>
              <a:t>Acts 4:12</a:t>
            </a:r>
            <a:r>
              <a:rPr lang="en-US" sz="1600" dirty="0"/>
              <a:t>: </a:t>
            </a:r>
            <a:r>
              <a:rPr lang="en-US" sz="1600" u="sng" dirty="0"/>
              <a:t>Nor is there salvation in any other</a:t>
            </a:r>
            <a:r>
              <a:rPr lang="en-US" sz="1600" dirty="0"/>
              <a:t>, for there is no other name under heaven given among men by which we must be saved.”</a:t>
            </a:r>
          </a:p>
          <a:p>
            <a:r>
              <a:rPr lang="en-US" sz="1600" b="1" dirty="0"/>
              <a:t>John 3:3</a:t>
            </a:r>
            <a:r>
              <a:rPr lang="en-US" sz="1600" dirty="0"/>
              <a:t>: Jesus answered and said to him, “Most assuredly, I say to you, </a:t>
            </a:r>
            <a:r>
              <a:rPr lang="en-US" sz="1600" u="sng" dirty="0"/>
              <a:t>unless one is born again, he cannot see the kingdom of God</a:t>
            </a:r>
            <a:r>
              <a:rPr lang="en-US" sz="1600" dirty="0"/>
              <a:t>.”</a:t>
            </a:r>
          </a:p>
          <a:p>
            <a:r>
              <a:rPr lang="en-US" sz="1600" b="1" dirty="0"/>
              <a:t>John 3:36</a:t>
            </a:r>
            <a:r>
              <a:rPr lang="en-US" sz="1600" dirty="0"/>
              <a:t>: He who believes in the Son has everlasting life; and </a:t>
            </a:r>
            <a:r>
              <a:rPr lang="en-US" sz="1600" u="sng" dirty="0"/>
              <a:t>he who does not believe the Son shall not see life</a:t>
            </a:r>
            <a:r>
              <a:rPr lang="en-US" sz="1600" dirty="0"/>
              <a:t>, but the wrath of God abides on him.”</a:t>
            </a:r>
          </a:p>
          <a:p>
            <a:r>
              <a:rPr lang="en-US" sz="1600" b="1" dirty="0"/>
              <a:t>John 10:9</a:t>
            </a:r>
            <a:r>
              <a:rPr lang="en-US" sz="1600" dirty="0"/>
              <a:t>: “</a:t>
            </a:r>
            <a:r>
              <a:rPr lang="en-US" sz="1600" u="sng" dirty="0"/>
              <a:t>I am the door</a:t>
            </a:r>
            <a:r>
              <a:rPr lang="en-US" sz="1600" dirty="0"/>
              <a:t>. If anyone enters by Me, he will be saved, and will go in and out and find pasture.”</a:t>
            </a:r>
          </a:p>
          <a:p>
            <a:r>
              <a:rPr lang="en-US" sz="1600" b="1" dirty="0"/>
              <a:t>1 Tim 2:5</a:t>
            </a:r>
            <a:r>
              <a:rPr lang="en-US" sz="1600" dirty="0"/>
              <a:t>: For </a:t>
            </a:r>
            <a:r>
              <a:rPr lang="en-US" sz="1600" i="1" dirty="0"/>
              <a:t>there is</a:t>
            </a:r>
            <a:r>
              <a:rPr lang="en-US" sz="1600" dirty="0"/>
              <a:t> one God and </a:t>
            </a:r>
            <a:r>
              <a:rPr lang="en-US" sz="1600" u="sng" dirty="0"/>
              <a:t>one Mediator between God and men, </a:t>
            </a:r>
            <a:r>
              <a:rPr lang="en-US" sz="1600" i="1" u="sng" dirty="0"/>
              <a:t>the</a:t>
            </a:r>
            <a:r>
              <a:rPr lang="en-US" sz="1600" u="sng" dirty="0"/>
              <a:t> Man Christ Jesus</a:t>
            </a:r>
            <a:r>
              <a:rPr lang="en-US" sz="1600" dirty="0"/>
              <a:t>,</a:t>
            </a:r>
          </a:p>
          <a:p>
            <a:r>
              <a:rPr lang="en-US" sz="1600" dirty="0"/>
              <a:t>See also: </a:t>
            </a:r>
            <a:r>
              <a:rPr lang="en-US" sz="1600" b="1" dirty="0"/>
              <a:t>John 3:16-18, Rom 3:27-28</a:t>
            </a:r>
          </a:p>
        </p:txBody>
      </p:sp>
    </p:spTree>
    <p:extLst>
      <p:ext uri="{BB962C8B-B14F-4D97-AF65-F5344CB8AC3E}">
        <p14:creationId xmlns:p14="http://schemas.microsoft.com/office/powerpoint/2010/main" val="54919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9) Faith in </a:t>
            </a:r>
            <a:r>
              <a:rPr lang="en-US" sz="3200" u="sng" dirty="0"/>
              <a:t>Jesus is the only way</a:t>
            </a:r>
            <a:r>
              <a:rPr lang="en-US" sz="3200" dirty="0"/>
              <a:t> to salvation.</a:t>
            </a:r>
          </a:p>
        </p:txBody>
      </p:sp>
      <p:sp>
        <p:nvSpPr>
          <p:cNvPr id="5" name="Content Placeholder 3"/>
          <p:cNvSpPr>
            <a:spLocks noGrp="1"/>
          </p:cNvSpPr>
          <p:nvPr>
            <p:ph idx="1"/>
          </p:nvPr>
        </p:nvSpPr>
        <p:spPr>
          <a:xfrm>
            <a:off x="457200" y="1200151"/>
            <a:ext cx="8229600" cy="3394472"/>
          </a:xfrm>
        </p:spPr>
        <p:txBody>
          <a:bodyPr>
            <a:normAutofit/>
          </a:bodyPr>
          <a:lstStyle/>
          <a:p>
            <a:endParaRPr lang="en-US" sz="2800" dirty="0"/>
          </a:p>
          <a:p>
            <a:r>
              <a:rPr lang="en-US" sz="2800" dirty="0"/>
              <a:t>Why is this a key element of the gospel message?</a:t>
            </a:r>
          </a:p>
        </p:txBody>
      </p:sp>
    </p:spTree>
    <p:extLst>
      <p:ext uri="{BB962C8B-B14F-4D97-AF65-F5344CB8AC3E}">
        <p14:creationId xmlns:p14="http://schemas.microsoft.com/office/powerpoint/2010/main" val="1794900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10) We are called to </a:t>
            </a:r>
            <a:r>
              <a:rPr lang="en-US" sz="3200" u="sng" dirty="0"/>
              <a:t>repent</a:t>
            </a:r>
            <a:r>
              <a:rPr lang="en-US" sz="3200" dirty="0"/>
              <a:t> of our sins </a:t>
            </a:r>
            <a:r>
              <a:rPr lang="en-US" sz="3200" u="sng" dirty="0"/>
              <a:t>and</a:t>
            </a:r>
            <a:r>
              <a:rPr lang="en-US" sz="3200" dirty="0"/>
              <a:t> </a:t>
            </a:r>
            <a:r>
              <a:rPr lang="en-US" sz="3200" u="sng" dirty="0"/>
              <a:t>believe in Jesus</a:t>
            </a:r>
            <a:r>
              <a:rPr lang="en-US" sz="3200" dirty="0"/>
              <a:t>!</a:t>
            </a:r>
          </a:p>
        </p:txBody>
      </p:sp>
      <p:sp>
        <p:nvSpPr>
          <p:cNvPr id="3" name="Content Placeholder 2"/>
          <p:cNvSpPr>
            <a:spLocks noGrp="1"/>
          </p:cNvSpPr>
          <p:nvPr>
            <p:ph idx="1"/>
          </p:nvPr>
        </p:nvSpPr>
        <p:spPr>
          <a:xfrm>
            <a:off x="457200" y="1200150"/>
            <a:ext cx="8229600" cy="3810000"/>
          </a:xfrm>
        </p:spPr>
        <p:txBody>
          <a:bodyPr>
            <a:normAutofit/>
          </a:bodyPr>
          <a:lstStyle/>
          <a:p>
            <a:r>
              <a:rPr lang="en-US" sz="1600" b="1" dirty="0"/>
              <a:t>Matt 4:17</a:t>
            </a:r>
            <a:r>
              <a:rPr lang="en-US" sz="1600" dirty="0"/>
              <a:t>: From that time Jesus began to preach and to say, “</a:t>
            </a:r>
            <a:r>
              <a:rPr lang="en-US" sz="1600" u="sng" dirty="0"/>
              <a:t>Repent</a:t>
            </a:r>
            <a:r>
              <a:rPr lang="en-US" sz="1600" dirty="0"/>
              <a:t>, for the kingdom of heaven is at hand.”</a:t>
            </a:r>
          </a:p>
          <a:p>
            <a:r>
              <a:rPr lang="en-US" sz="1600" b="1" dirty="0"/>
              <a:t>Luke 5:32</a:t>
            </a:r>
            <a:r>
              <a:rPr lang="en-US" sz="1600" dirty="0"/>
              <a:t>: “I have not come to call </a:t>
            </a:r>
            <a:r>
              <a:rPr lang="en-US" sz="1600" i="1" dirty="0"/>
              <a:t>the</a:t>
            </a:r>
            <a:r>
              <a:rPr lang="en-US" sz="1600" dirty="0"/>
              <a:t> righteous, but </a:t>
            </a:r>
            <a:r>
              <a:rPr lang="en-US" sz="1600" u="sng" dirty="0"/>
              <a:t>sinners, to repentance</a:t>
            </a:r>
            <a:r>
              <a:rPr lang="en-US" sz="1600" dirty="0"/>
              <a:t>.”</a:t>
            </a:r>
          </a:p>
          <a:p>
            <a:r>
              <a:rPr lang="en-US" sz="1600" b="1" dirty="0"/>
              <a:t>Acts 3:19</a:t>
            </a:r>
            <a:r>
              <a:rPr lang="en-US" sz="1600" dirty="0"/>
              <a:t>: </a:t>
            </a:r>
            <a:r>
              <a:rPr lang="en-US" sz="1600" u="sng" dirty="0"/>
              <a:t>Repent</a:t>
            </a:r>
            <a:r>
              <a:rPr lang="en-US" sz="1600" dirty="0"/>
              <a:t> ye therefore, and be converted, that your sins may be blotted out, when the times of refreshing shall come from the presence of the Lord.</a:t>
            </a:r>
            <a:endParaRPr lang="en-US" sz="1600" b="1" dirty="0"/>
          </a:p>
          <a:p>
            <a:r>
              <a:rPr lang="en-US" sz="1600" b="1" dirty="0"/>
              <a:t>John 3:16</a:t>
            </a:r>
            <a:r>
              <a:rPr lang="en-US" sz="1600" dirty="0"/>
              <a:t>: For God so loved the world that He gave His only begotten Son, that </a:t>
            </a:r>
            <a:r>
              <a:rPr lang="en-US" sz="1600" u="sng" dirty="0"/>
              <a:t>whoever believes in Him should not perish</a:t>
            </a:r>
            <a:r>
              <a:rPr lang="en-US" sz="1600" dirty="0"/>
              <a:t> but have everlasting life.</a:t>
            </a:r>
          </a:p>
          <a:p>
            <a:r>
              <a:rPr lang="en-US" sz="1600" b="1" dirty="0"/>
              <a:t>Acts 16:31</a:t>
            </a:r>
            <a:r>
              <a:rPr lang="en-US" sz="1600" dirty="0"/>
              <a:t>: So they said, “</a:t>
            </a:r>
            <a:r>
              <a:rPr lang="en-US" sz="1600" u="sng" dirty="0"/>
              <a:t>Believe on the Lord Jesus Christ</a:t>
            </a:r>
            <a:r>
              <a:rPr lang="en-US" sz="1600" dirty="0"/>
              <a:t>, and you will be saved, you and your household.” </a:t>
            </a:r>
          </a:p>
          <a:p>
            <a:r>
              <a:rPr lang="en-US" sz="1600" b="1" dirty="0"/>
              <a:t>Rom 10:9</a:t>
            </a:r>
            <a:r>
              <a:rPr lang="en-US" sz="1600" dirty="0"/>
              <a:t>:</a:t>
            </a:r>
            <a:r>
              <a:rPr lang="en-US" sz="1600" dirty="0">
                <a:solidFill>
                  <a:schemeClr val="tx1">
                    <a:lumMod val="50000"/>
                    <a:lumOff val="50000"/>
                  </a:schemeClr>
                </a:solidFill>
              </a:rPr>
              <a:t> </a:t>
            </a:r>
            <a:r>
              <a:rPr lang="en-US" sz="1600" dirty="0"/>
              <a:t>that if you </a:t>
            </a:r>
            <a:r>
              <a:rPr lang="en-US" sz="1600" u="sng" dirty="0"/>
              <a:t>confess</a:t>
            </a:r>
            <a:r>
              <a:rPr lang="en-US" sz="1600" dirty="0"/>
              <a:t> with your mouth the Lord Jesus and </a:t>
            </a:r>
            <a:r>
              <a:rPr lang="en-US" sz="1600" u="sng" dirty="0"/>
              <a:t>believe</a:t>
            </a:r>
            <a:r>
              <a:rPr lang="en-US" sz="1600" dirty="0"/>
              <a:t> in your heart that God has raised Him from the dead, you will be saved.</a:t>
            </a:r>
          </a:p>
          <a:p>
            <a:r>
              <a:rPr lang="en-US" sz="1600" dirty="0"/>
              <a:t>See also: </a:t>
            </a:r>
            <a:r>
              <a:rPr lang="en-US" sz="1600" b="1" dirty="0"/>
              <a:t>1 John 1:9</a:t>
            </a:r>
            <a:r>
              <a:rPr lang="en-US" sz="1600" dirty="0"/>
              <a:t>, </a:t>
            </a:r>
            <a:r>
              <a:rPr lang="en-US" sz="1600" b="1" dirty="0"/>
              <a:t>Acts 2:21, Acts 20:21, Rom 10:13</a:t>
            </a:r>
          </a:p>
        </p:txBody>
      </p:sp>
    </p:spTree>
    <p:extLst>
      <p:ext uri="{BB962C8B-B14F-4D97-AF65-F5344CB8AC3E}">
        <p14:creationId xmlns:p14="http://schemas.microsoft.com/office/powerpoint/2010/main" val="69693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10) We are called to </a:t>
            </a:r>
            <a:r>
              <a:rPr lang="en-US" sz="3200" u="sng" dirty="0"/>
              <a:t>repent</a:t>
            </a:r>
            <a:r>
              <a:rPr lang="en-US" sz="3200" dirty="0"/>
              <a:t> of our sins </a:t>
            </a:r>
            <a:r>
              <a:rPr lang="en-US" sz="3200" u="sng" dirty="0"/>
              <a:t>and</a:t>
            </a:r>
            <a:r>
              <a:rPr lang="en-US" sz="3200" dirty="0"/>
              <a:t> </a:t>
            </a:r>
            <a:r>
              <a:rPr lang="en-US" sz="3200" u="sng" dirty="0"/>
              <a:t>believe in Jesus</a:t>
            </a:r>
            <a:r>
              <a:rPr lang="en-US" sz="3200" dirty="0"/>
              <a:t>!</a:t>
            </a:r>
          </a:p>
        </p:txBody>
      </p:sp>
      <p:sp>
        <p:nvSpPr>
          <p:cNvPr id="5" name="Content Placeholder 3"/>
          <p:cNvSpPr>
            <a:spLocks noGrp="1"/>
          </p:cNvSpPr>
          <p:nvPr>
            <p:ph idx="1"/>
          </p:nvPr>
        </p:nvSpPr>
        <p:spPr>
          <a:xfrm>
            <a:off x="457200" y="1200151"/>
            <a:ext cx="8229600" cy="3394472"/>
          </a:xfrm>
        </p:spPr>
        <p:txBody>
          <a:bodyPr>
            <a:normAutofit/>
          </a:bodyPr>
          <a:lstStyle/>
          <a:p>
            <a:endParaRPr lang="en-US" sz="2800" dirty="0"/>
          </a:p>
          <a:p>
            <a:r>
              <a:rPr lang="en-US" sz="2800" dirty="0"/>
              <a:t>Why is this a key element of the gospel message?</a:t>
            </a:r>
          </a:p>
        </p:txBody>
      </p:sp>
    </p:spTree>
    <p:extLst>
      <p:ext uri="{BB962C8B-B14F-4D97-AF65-F5344CB8AC3E}">
        <p14:creationId xmlns:p14="http://schemas.microsoft.com/office/powerpoint/2010/main" val="4148231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Tips when Sharing the Gospel</a:t>
            </a:r>
          </a:p>
        </p:txBody>
      </p:sp>
      <p:sp>
        <p:nvSpPr>
          <p:cNvPr id="3" name="Content Placeholder 2"/>
          <p:cNvSpPr>
            <a:spLocks noGrp="1"/>
          </p:cNvSpPr>
          <p:nvPr>
            <p:ph idx="1"/>
          </p:nvPr>
        </p:nvSpPr>
        <p:spPr/>
        <p:txBody>
          <a:bodyPr>
            <a:noAutofit/>
          </a:bodyPr>
          <a:lstStyle/>
          <a:p>
            <a:r>
              <a:rPr lang="en-US" sz="2300" dirty="0"/>
              <a:t>Before sharing: Pray, Pray, Pray!</a:t>
            </a:r>
          </a:p>
          <a:p>
            <a:r>
              <a:rPr lang="en-US" sz="2300" dirty="0"/>
              <a:t>Keep in mind: You can’t save anyone. Only God can.</a:t>
            </a:r>
          </a:p>
          <a:p>
            <a:r>
              <a:rPr lang="en-US" sz="2300" dirty="0"/>
              <a:t>Try to avoid using Christian terms, like “sin” and “repent”, unless you first define them.</a:t>
            </a:r>
          </a:p>
          <a:p>
            <a:r>
              <a:rPr lang="en-US" sz="2300" dirty="0"/>
              <a:t>Say the word “we” instead of “you” and reinforce that you we are all fall short of the glory of God.</a:t>
            </a:r>
          </a:p>
          <a:p>
            <a:r>
              <a:rPr lang="en-US" sz="2300" dirty="0"/>
              <a:t>Don’t be discouraged if they say they don’t believe anything you are saying. Understand people don’t always believe the gospel the first time they hear it… but </a:t>
            </a:r>
            <a:r>
              <a:rPr lang="en-US" sz="2300" u="sng" dirty="0"/>
              <a:t>they still need to hear it</a:t>
            </a:r>
            <a:r>
              <a:rPr lang="en-US" sz="2300" dirty="0"/>
              <a:t>!</a:t>
            </a:r>
          </a:p>
        </p:txBody>
      </p:sp>
    </p:spTree>
    <p:extLst>
      <p:ext uri="{BB962C8B-B14F-4D97-AF65-F5344CB8AC3E}">
        <p14:creationId xmlns:p14="http://schemas.microsoft.com/office/powerpoint/2010/main" val="97953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Tips when Sharing the Gospel</a:t>
            </a:r>
          </a:p>
        </p:txBody>
      </p:sp>
      <p:sp>
        <p:nvSpPr>
          <p:cNvPr id="3" name="Content Placeholder 2"/>
          <p:cNvSpPr>
            <a:spLocks noGrp="1"/>
          </p:cNvSpPr>
          <p:nvPr>
            <p:ph idx="1"/>
          </p:nvPr>
        </p:nvSpPr>
        <p:spPr>
          <a:xfrm>
            <a:off x="457200" y="1200150"/>
            <a:ext cx="8229600" cy="3505199"/>
          </a:xfrm>
        </p:spPr>
        <p:txBody>
          <a:bodyPr>
            <a:noAutofit/>
          </a:bodyPr>
          <a:lstStyle/>
          <a:p>
            <a:r>
              <a:rPr lang="en-US" sz="2300" dirty="0"/>
              <a:t>Keep the focus of the discussion on the gospel and don’t get too side tracked on argumentation/apologetics.</a:t>
            </a:r>
          </a:p>
          <a:p>
            <a:pPr lvl="1"/>
            <a:r>
              <a:rPr lang="en-US" sz="2300" dirty="0"/>
              <a:t>Remember that apologetics is a useful tool, but remember that the main priority is on sharing the Gospel.</a:t>
            </a:r>
          </a:p>
          <a:p>
            <a:r>
              <a:rPr lang="en-US" sz="2300" dirty="0"/>
              <a:t>Let the person judge themselves against the 10 commandments.</a:t>
            </a:r>
          </a:p>
          <a:p>
            <a:pPr lvl="1"/>
            <a:r>
              <a:rPr lang="en-US" sz="1900" dirty="0"/>
              <a:t>Jesus did this in Matt 10:17-22 </a:t>
            </a:r>
          </a:p>
          <a:p>
            <a:r>
              <a:rPr lang="en-US" sz="2300" dirty="0"/>
              <a:t>Share the standard Jesus set with the 10 commandments. For example, Jesus said that “anyone who looks at a woman lustfully has already committed adultery with her in his heart”.</a:t>
            </a:r>
          </a:p>
          <a:p>
            <a:pPr marL="0" indent="0">
              <a:buNone/>
            </a:pPr>
            <a:endParaRPr lang="en-US" sz="2300" dirty="0"/>
          </a:p>
        </p:txBody>
      </p:sp>
    </p:spTree>
    <p:extLst>
      <p:ext uri="{BB962C8B-B14F-4D97-AF65-F5344CB8AC3E}">
        <p14:creationId xmlns:p14="http://schemas.microsoft.com/office/powerpoint/2010/main" val="391699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Tips when Sharing the Gospel</a:t>
            </a:r>
          </a:p>
        </p:txBody>
      </p:sp>
      <p:sp>
        <p:nvSpPr>
          <p:cNvPr id="3" name="Content Placeholder 2"/>
          <p:cNvSpPr>
            <a:spLocks noGrp="1"/>
          </p:cNvSpPr>
          <p:nvPr>
            <p:ph idx="1"/>
          </p:nvPr>
        </p:nvSpPr>
        <p:spPr/>
        <p:txBody>
          <a:bodyPr>
            <a:noAutofit/>
          </a:bodyPr>
          <a:lstStyle/>
          <a:p>
            <a:r>
              <a:rPr lang="en-US" sz="2300" dirty="0"/>
              <a:t>Analogies do help! For example:</a:t>
            </a:r>
          </a:p>
          <a:p>
            <a:pPr lvl="1"/>
            <a:r>
              <a:rPr lang="en-US" sz="2100" dirty="0"/>
              <a:t>To help people understand how God is just, use a court room analogy where God is the judge who rules us guilty.</a:t>
            </a:r>
          </a:p>
          <a:p>
            <a:pPr lvl="1"/>
            <a:r>
              <a:rPr lang="en-US" sz="2100" dirty="0"/>
              <a:t>To help avoid people from thinking you are simply being judgmental, start with something like: </a:t>
            </a:r>
          </a:p>
          <a:p>
            <a:pPr marL="857250" lvl="2" indent="0">
              <a:buNone/>
            </a:pPr>
            <a:r>
              <a:rPr lang="en-US" sz="2100" i="1" dirty="0"/>
              <a:t>“If we were in traffic and I stopped my car on the railroad tracks, unaware that a train was coming, and you saw the train coming... wouldn’t you out of love try to alert me to give off the tracks? Likewise, out of love I believe God wants me to tell you about something…”</a:t>
            </a:r>
          </a:p>
        </p:txBody>
      </p:sp>
    </p:spTree>
    <p:extLst>
      <p:ext uri="{BB962C8B-B14F-4D97-AF65-F5344CB8AC3E}">
        <p14:creationId xmlns:p14="http://schemas.microsoft.com/office/powerpoint/2010/main" val="46051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Examples of Sharing the Gospel</a:t>
            </a:r>
          </a:p>
        </p:txBody>
      </p:sp>
      <p:sp>
        <p:nvSpPr>
          <p:cNvPr id="3" name="Content Placeholder 2"/>
          <p:cNvSpPr>
            <a:spLocks noGrp="1"/>
          </p:cNvSpPr>
          <p:nvPr>
            <p:ph idx="1"/>
          </p:nvPr>
        </p:nvSpPr>
        <p:spPr>
          <a:xfrm>
            <a:off x="457200" y="1200151"/>
            <a:ext cx="8534400" cy="3581400"/>
          </a:xfrm>
        </p:spPr>
        <p:txBody>
          <a:bodyPr>
            <a:normAutofit/>
          </a:bodyPr>
          <a:lstStyle/>
          <a:p>
            <a:r>
              <a:rPr lang="en-US" sz="1400" dirty="0"/>
              <a:t>Example of gently (yet briefly) leading someone to repentance:</a:t>
            </a:r>
          </a:p>
          <a:p>
            <a:pPr lvl="1"/>
            <a:r>
              <a:rPr lang="en-US" sz="1300" dirty="0">
                <a:hlinkClick r:id="rId2"/>
              </a:rPr>
              <a:t>https://www.youtube.com/watch?v=umn3iCn90IY&amp;t=19s</a:t>
            </a:r>
            <a:r>
              <a:rPr lang="en-US" sz="1300" dirty="0"/>
              <a:t> (4min)</a:t>
            </a:r>
            <a:endParaRPr lang="en-US" sz="1400" dirty="0"/>
          </a:p>
          <a:p>
            <a:r>
              <a:rPr lang="en-US" sz="1400" dirty="0"/>
              <a:t>Example of helping someone understand the true gospel after hearing false gospels:</a:t>
            </a:r>
            <a:endParaRPr lang="en-US" sz="1400" dirty="0">
              <a:hlinkClick r:id="rId3"/>
            </a:endParaRPr>
          </a:p>
          <a:p>
            <a:pPr lvl="1"/>
            <a:r>
              <a:rPr lang="en-US" sz="1300" dirty="0">
                <a:hlinkClick r:id="rId3"/>
              </a:rPr>
              <a:t>https://www.youtube.com/watch?v=xHH-FgdSOCw</a:t>
            </a:r>
            <a:r>
              <a:rPr lang="en-US" sz="1300" dirty="0"/>
              <a:t> (7min)</a:t>
            </a:r>
          </a:p>
          <a:p>
            <a:pPr marL="457200" lvl="1" indent="0">
              <a:buNone/>
            </a:pPr>
            <a:endParaRPr lang="en-US" sz="500" dirty="0"/>
          </a:p>
          <a:p>
            <a:r>
              <a:rPr lang="en-US" sz="1400" dirty="0"/>
              <a:t>Example of effectively using analogies to share the gospel as a tool to keep the conversation light and healthy:</a:t>
            </a:r>
          </a:p>
          <a:p>
            <a:pPr lvl="1"/>
            <a:r>
              <a:rPr lang="en-US" sz="1300" dirty="0">
                <a:hlinkClick r:id="rId4"/>
              </a:rPr>
              <a:t>https://www.youtube.com/watch?v=3IMxb3_pV3A</a:t>
            </a:r>
            <a:r>
              <a:rPr lang="en-US" sz="1300" dirty="0"/>
              <a:t> (15min)</a:t>
            </a:r>
          </a:p>
          <a:p>
            <a:pPr marL="457200" lvl="1" indent="0">
              <a:buNone/>
            </a:pPr>
            <a:endParaRPr lang="en-US" sz="500" dirty="0"/>
          </a:p>
          <a:p>
            <a:r>
              <a:rPr lang="en-US" sz="1400" dirty="0"/>
              <a:t>Example of conversationally explaining the gospel point by point:</a:t>
            </a:r>
          </a:p>
          <a:p>
            <a:pPr lvl="1"/>
            <a:r>
              <a:rPr lang="en-US" sz="1300" dirty="0">
                <a:hlinkClick r:id="rId5"/>
              </a:rPr>
              <a:t>https://www.youtube.com/watch?v=FY6CXOAIsTc</a:t>
            </a:r>
            <a:r>
              <a:rPr lang="en-US" sz="1300" dirty="0"/>
              <a:t>  (11 min)</a:t>
            </a:r>
          </a:p>
          <a:p>
            <a:pPr marL="0" indent="0">
              <a:buNone/>
            </a:pPr>
            <a:endParaRPr lang="en-US" sz="500" dirty="0"/>
          </a:p>
          <a:p>
            <a:r>
              <a:rPr lang="en-US" sz="1400" dirty="0"/>
              <a:t>Example of effectively using analogies to share the gospel as a tool to keep the conversation light and healthy:</a:t>
            </a:r>
          </a:p>
          <a:p>
            <a:pPr lvl="1"/>
            <a:r>
              <a:rPr lang="en-US" sz="1300" dirty="0">
                <a:hlinkClick r:id="rId4"/>
              </a:rPr>
              <a:t>https://www.youtube.com/watch?v=3IMxb3_pV3A</a:t>
            </a:r>
            <a:r>
              <a:rPr lang="en-US" sz="1300" dirty="0"/>
              <a:t> (15min)</a:t>
            </a:r>
          </a:p>
          <a:p>
            <a:pPr lvl="1"/>
            <a:endParaRPr lang="en-US" sz="500" dirty="0"/>
          </a:p>
          <a:p>
            <a:r>
              <a:rPr lang="en-US" sz="1400" dirty="0"/>
              <a:t>Example of not stopping when someone says they don’t believe any of what they are hearing:</a:t>
            </a:r>
          </a:p>
          <a:p>
            <a:pPr lvl="1"/>
            <a:r>
              <a:rPr lang="en-US" sz="1300" dirty="0">
                <a:hlinkClick r:id="rId6"/>
              </a:rPr>
              <a:t>https://www.youtube.com/watch?v=8j34hkVkjFw</a:t>
            </a:r>
            <a:r>
              <a:rPr lang="en-US" sz="1300" dirty="0"/>
              <a:t> (7min)</a:t>
            </a:r>
          </a:p>
          <a:p>
            <a:endParaRPr lang="en-US" sz="1300" dirty="0"/>
          </a:p>
          <a:p>
            <a:endParaRPr lang="en-US" sz="1300" dirty="0"/>
          </a:p>
        </p:txBody>
      </p:sp>
    </p:spTree>
    <p:extLst>
      <p:ext uri="{BB962C8B-B14F-4D97-AF65-F5344CB8AC3E}">
        <p14:creationId xmlns:p14="http://schemas.microsoft.com/office/powerpoint/2010/main" val="4054884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179"/>
            <a:ext cx="8229600" cy="435371"/>
          </a:xfrm>
        </p:spPr>
        <p:txBody>
          <a:bodyPr>
            <a:normAutofit fontScale="90000"/>
          </a:bodyPr>
          <a:lstStyle/>
          <a:p>
            <a:r>
              <a:rPr lang="en-US" sz="2400" dirty="0"/>
              <a:t>Key Elements of the Gospel Message</a:t>
            </a:r>
          </a:p>
        </p:txBody>
      </p:sp>
      <p:graphicFrame>
        <p:nvGraphicFramePr>
          <p:cNvPr id="6" name="Table 5">
            <a:extLst>
              <a:ext uri="{FF2B5EF4-FFF2-40B4-BE49-F238E27FC236}">
                <a16:creationId xmlns:a16="http://schemas.microsoft.com/office/drawing/2014/main" id="{BEA94B9D-F1C7-4E40-827E-1D2E8BF98397}"/>
              </a:ext>
            </a:extLst>
          </p:cNvPr>
          <p:cNvGraphicFramePr>
            <a:graphicFrameLocks noGrp="1"/>
          </p:cNvGraphicFramePr>
          <p:nvPr>
            <p:extLst>
              <p:ext uri="{D42A27DB-BD31-4B8C-83A1-F6EECF244321}">
                <p14:modId xmlns:p14="http://schemas.microsoft.com/office/powerpoint/2010/main" val="3421301139"/>
              </p:ext>
            </p:extLst>
          </p:nvPr>
        </p:nvGraphicFramePr>
        <p:xfrm>
          <a:off x="457200" y="587034"/>
          <a:ext cx="8253984" cy="4423116"/>
        </p:xfrm>
        <a:graphic>
          <a:graphicData uri="http://schemas.openxmlformats.org/drawingml/2006/table">
            <a:tbl>
              <a:tblPr>
                <a:tableStyleId>{5C22544A-7EE6-4342-B048-85BDC9FD1C3A}</a:tableStyleId>
              </a:tblPr>
              <a:tblGrid>
                <a:gridCol w="391160">
                  <a:extLst>
                    <a:ext uri="{9D8B030D-6E8A-4147-A177-3AD203B41FA5}">
                      <a16:colId xmlns:a16="http://schemas.microsoft.com/office/drawing/2014/main" val="3915864397"/>
                    </a:ext>
                  </a:extLst>
                </a:gridCol>
                <a:gridCol w="5095240">
                  <a:extLst>
                    <a:ext uri="{9D8B030D-6E8A-4147-A177-3AD203B41FA5}">
                      <a16:colId xmlns:a16="http://schemas.microsoft.com/office/drawing/2014/main" val="574082551"/>
                    </a:ext>
                  </a:extLst>
                </a:gridCol>
                <a:gridCol w="2767584">
                  <a:extLst>
                    <a:ext uri="{9D8B030D-6E8A-4147-A177-3AD203B41FA5}">
                      <a16:colId xmlns:a16="http://schemas.microsoft.com/office/drawing/2014/main" val="20002"/>
                    </a:ext>
                  </a:extLst>
                </a:gridCol>
              </a:tblGrid>
              <a:tr h="275961">
                <a:tc gridSpan="3">
                  <a:txBody>
                    <a:bodyPr/>
                    <a:lstStyle/>
                    <a:p>
                      <a:r>
                        <a:rPr lang="en-US" sz="1400" b="1" dirty="0"/>
                        <a:t>The Background: </a:t>
                      </a:r>
                      <a:r>
                        <a:rPr lang="en-US" sz="1400" dirty="0"/>
                        <a:t>God created us for His glory and wants to have fellowship with us.</a:t>
                      </a:r>
                    </a:p>
                  </a:txBody>
                  <a:tcPr marL="73152" marR="73152" marT="18288" marB="9144">
                    <a:solidFill>
                      <a:schemeClr val="tx2">
                        <a:lumMod val="20000"/>
                        <a:lumOff val="80000"/>
                      </a:schemeClr>
                    </a:solidFill>
                  </a:tcPr>
                </a:tc>
                <a:tc hMerge="1">
                  <a:txBody>
                    <a:bodyPr/>
                    <a:lstStyle/>
                    <a:p>
                      <a:endParaRPr lang="en-US" sz="1400"/>
                    </a:p>
                  </a:txBody>
                  <a:tcPr/>
                </a:tc>
                <a:tc hMerge="1">
                  <a:txBody>
                    <a:bodyPr/>
                    <a:lstStyle/>
                    <a:p>
                      <a:endParaRPr lang="en-US"/>
                    </a:p>
                  </a:txBody>
                  <a:tcPr/>
                </a:tc>
                <a:extLst>
                  <a:ext uri="{0D108BD9-81ED-4DB2-BD59-A6C34878D82A}">
                    <a16:rowId xmlns:a16="http://schemas.microsoft.com/office/drawing/2014/main" val="455169588"/>
                  </a:ext>
                </a:extLst>
              </a:tr>
              <a:tr h="275961">
                <a:tc>
                  <a:txBody>
                    <a:bodyPr/>
                    <a:lstStyle/>
                    <a:p>
                      <a:pPr algn="r"/>
                      <a:r>
                        <a:rPr lang="en-US" sz="1200" dirty="0"/>
                        <a:t>0)</a:t>
                      </a:r>
                    </a:p>
                  </a:txBody>
                  <a:tcPr marL="73152" marR="73152" marT="18288" marB="9144">
                    <a:solidFill>
                      <a:srgbClr val="F2F4F8"/>
                    </a:solidFill>
                  </a:tcPr>
                </a:tc>
                <a:tc>
                  <a:txBody>
                    <a:bodyPr/>
                    <a:lstStyle/>
                    <a:p>
                      <a:r>
                        <a:rPr lang="en-US" sz="1200" dirty="0"/>
                        <a:t>God created us for His glory.</a:t>
                      </a:r>
                    </a:p>
                  </a:txBody>
                  <a:tcPr marL="73152" marR="73152" marT="18288" marB="9144">
                    <a:solidFill>
                      <a:srgbClr val="F2F4F8"/>
                    </a:solidFill>
                  </a:tcPr>
                </a:tc>
                <a:tc>
                  <a:txBody>
                    <a:bodyPr/>
                    <a:lstStyle/>
                    <a:p>
                      <a:r>
                        <a:rPr lang="en-US" sz="900" i="1" dirty="0"/>
                        <a:t>Isa 43:7, Rev 4:11, Gen 1:27, 1 Cor 10:31, Ps 139:14, </a:t>
                      </a:r>
                      <a:br>
                        <a:rPr lang="en-US" sz="900" i="1" dirty="0"/>
                      </a:br>
                      <a:r>
                        <a:rPr lang="en-US" sz="900" i="1" dirty="0" err="1"/>
                        <a:t>Eph</a:t>
                      </a:r>
                      <a:r>
                        <a:rPr lang="en-US" sz="900" i="1" dirty="0"/>
                        <a:t> 2:10, Matt 5:16, Ps 100:3</a:t>
                      </a:r>
                    </a:p>
                  </a:txBody>
                  <a:tcPr marL="73152" marR="73152" marT="18288" marB="9144">
                    <a:solidFill>
                      <a:srgbClr val="F2F4F8"/>
                    </a:solidFill>
                  </a:tcPr>
                </a:tc>
                <a:extLst>
                  <a:ext uri="{0D108BD9-81ED-4DB2-BD59-A6C34878D82A}">
                    <a16:rowId xmlns:a16="http://schemas.microsoft.com/office/drawing/2014/main" val="1125205398"/>
                  </a:ext>
                </a:extLst>
              </a:tr>
              <a:tr h="275961">
                <a:tc>
                  <a:txBody>
                    <a:bodyPr/>
                    <a:lstStyle/>
                    <a:p>
                      <a:pPr algn="r"/>
                      <a:r>
                        <a:rPr lang="en-US" sz="1200" dirty="0"/>
                        <a:t>1)</a:t>
                      </a:r>
                    </a:p>
                  </a:txBody>
                  <a:tcPr marL="73152" marR="73152" marT="18288" marB="9144">
                    <a:solidFill>
                      <a:srgbClr val="F2F4F8"/>
                    </a:solidFill>
                  </a:tcPr>
                </a:tc>
                <a:tc>
                  <a:txBody>
                    <a:bodyPr/>
                    <a:lstStyle/>
                    <a:p>
                      <a:r>
                        <a:rPr lang="en-US" sz="1200" dirty="0"/>
                        <a:t>God wants to have fellowship with us and does not wish anyone to perish.</a:t>
                      </a:r>
                    </a:p>
                  </a:txBody>
                  <a:tcPr marL="73152" marR="73152" marT="18288" marB="9144">
                    <a:solidFill>
                      <a:srgbClr val="F2F4F8"/>
                    </a:solidFill>
                  </a:tcPr>
                </a:tc>
                <a:tc>
                  <a:txBody>
                    <a:bodyPr/>
                    <a:lstStyle/>
                    <a:p>
                      <a:r>
                        <a:rPr lang="en-US" sz="900" i="1" dirty="0"/>
                        <a:t>2 Pet 3:9, </a:t>
                      </a:r>
                      <a:r>
                        <a:rPr lang="en-US" sz="900" i="1" dirty="0" err="1"/>
                        <a:t>Jer</a:t>
                      </a:r>
                      <a:r>
                        <a:rPr lang="en-US" sz="900" i="1" dirty="0"/>
                        <a:t> 29:11, </a:t>
                      </a:r>
                      <a:r>
                        <a:rPr lang="en-US" sz="900" i="1" dirty="0" err="1"/>
                        <a:t>Jer</a:t>
                      </a:r>
                      <a:r>
                        <a:rPr lang="en-US" sz="900" i="1" dirty="0"/>
                        <a:t> 31:3, John 15:15, 1 John 4:10, John 6:40, John 3:16, Luke 15</a:t>
                      </a:r>
                    </a:p>
                  </a:txBody>
                  <a:tcPr marL="73152" marR="73152" marT="18288" marB="9144">
                    <a:solidFill>
                      <a:srgbClr val="F2F4F8"/>
                    </a:solidFill>
                  </a:tcPr>
                </a:tc>
                <a:extLst>
                  <a:ext uri="{0D108BD9-81ED-4DB2-BD59-A6C34878D82A}">
                    <a16:rowId xmlns:a16="http://schemas.microsoft.com/office/drawing/2014/main" val="3019947516"/>
                  </a:ext>
                </a:extLst>
              </a:tr>
              <a:tr h="275961">
                <a:tc gridSpan="3">
                  <a:txBody>
                    <a:bodyPr/>
                    <a:lstStyle/>
                    <a:p>
                      <a:r>
                        <a:rPr lang="en-US" sz="1400" b="1" dirty="0"/>
                        <a:t>The Bad News: </a:t>
                      </a:r>
                      <a:r>
                        <a:rPr lang="en-US" sz="1400" dirty="0"/>
                        <a:t> Our sins prevent us from being with God</a:t>
                      </a:r>
                      <a:r>
                        <a:rPr lang="en-US" sz="1400" baseline="0" dirty="0"/>
                        <a:t> (</a:t>
                      </a:r>
                      <a:r>
                        <a:rPr lang="en-US" sz="1400" dirty="0"/>
                        <a:t>who is holy and just) and they must be punished.</a:t>
                      </a:r>
                    </a:p>
                  </a:txBody>
                  <a:tcPr marL="73152" marR="73152" marT="18288" marB="9144">
                    <a:solidFill>
                      <a:schemeClr val="tx2">
                        <a:lumMod val="20000"/>
                        <a:lumOff val="80000"/>
                      </a:schemeClr>
                    </a:solidFill>
                  </a:tcPr>
                </a:tc>
                <a:tc hMerge="1">
                  <a:txBody>
                    <a:bodyPr/>
                    <a:lstStyle/>
                    <a:p>
                      <a:endParaRPr lang="en-US" sz="1400"/>
                    </a:p>
                  </a:txBody>
                  <a:tcPr/>
                </a:tc>
                <a:tc hMerge="1">
                  <a:txBody>
                    <a:bodyPr/>
                    <a:lstStyle/>
                    <a:p>
                      <a:endParaRPr lang="en-US"/>
                    </a:p>
                  </a:txBody>
                  <a:tcPr/>
                </a:tc>
                <a:extLst>
                  <a:ext uri="{0D108BD9-81ED-4DB2-BD59-A6C34878D82A}">
                    <a16:rowId xmlns:a16="http://schemas.microsoft.com/office/drawing/2014/main" val="1289588272"/>
                  </a:ext>
                </a:extLst>
              </a:tr>
              <a:tr h="275961">
                <a:tc>
                  <a:txBody>
                    <a:bodyPr/>
                    <a:lstStyle/>
                    <a:p>
                      <a:pPr algn="r"/>
                      <a:r>
                        <a:rPr lang="en-US" sz="1200" dirty="0"/>
                        <a:t>2)</a:t>
                      </a:r>
                    </a:p>
                  </a:txBody>
                  <a:tcPr marL="73152" marR="73152" marT="18288" marB="9144">
                    <a:solidFill>
                      <a:srgbClr val="F2F4F8"/>
                    </a:solidFill>
                  </a:tcPr>
                </a:tc>
                <a:tc>
                  <a:txBody>
                    <a:bodyPr/>
                    <a:lstStyle/>
                    <a:p>
                      <a:r>
                        <a:rPr lang="en-US" sz="1200" dirty="0"/>
                        <a:t>All have sinned and fall short of the glory of God. We don’t even seek Him.</a:t>
                      </a:r>
                    </a:p>
                  </a:txBody>
                  <a:tcPr marL="73152" marR="73152" marT="18288" marB="9144">
                    <a:solidFill>
                      <a:srgbClr val="F2F4F8"/>
                    </a:solidFill>
                  </a:tcPr>
                </a:tc>
                <a:tc>
                  <a:txBody>
                    <a:bodyPr/>
                    <a:lstStyle/>
                    <a:p>
                      <a:r>
                        <a:rPr lang="en-US" sz="900" i="1" dirty="0"/>
                        <a:t>Rom 3:23, Ps 14:3, Rom 3:10-11, Gen 6:5, Mark</a:t>
                      </a:r>
                      <a:r>
                        <a:rPr lang="en-US" sz="900" i="1" baseline="0" dirty="0"/>
                        <a:t> 17:21, </a:t>
                      </a:r>
                      <a:br>
                        <a:rPr lang="en-US" sz="900" i="1" baseline="0" dirty="0"/>
                      </a:br>
                      <a:r>
                        <a:rPr lang="en-US" sz="900" i="1" baseline="0" dirty="0" err="1"/>
                        <a:t>Jer</a:t>
                      </a:r>
                      <a:r>
                        <a:rPr lang="en-US" sz="900" i="1" baseline="0" dirty="0"/>
                        <a:t> 17:9, Gal 5:17, John 3:19, Ps 58:3</a:t>
                      </a:r>
                      <a:endParaRPr lang="en-US" sz="900" i="1" dirty="0"/>
                    </a:p>
                  </a:txBody>
                  <a:tcPr marL="73152" marR="73152" marT="18288" marB="9144">
                    <a:solidFill>
                      <a:srgbClr val="F2F4F8"/>
                    </a:solidFill>
                  </a:tcPr>
                </a:tc>
                <a:extLst>
                  <a:ext uri="{0D108BD9-81ED-4DB2-BD59-A6C34878D82A}">
                    <a16:rowId xmlns:a16="http://schemas.microsoft.com/office/drawing/2014/main" val="3322781137"/>
                  </a:ext>
                </a:extLst>
              </a:tr>
              <a:tr h="275961">
                <a:tc>
                  <a:txBody>
                    <a:bodyPr/>
                    <a:lstStyle/>
                    <a:p>
                      <a:pPr algn="r"/>
                      <a:r>
                        <a:rPr lang="en-US" sz="1200" dirty="0"/>
                        <a:t>3)</a:t>
                      </a:r>
                    </a:p>
                  </a:txBody>
                  <a:tcPr marL="73152" marR="73152" marT="18288" marB="9144">
                    <a:solidFill>
                      <a:srgbClr val="F2F4F8"/>
                    </a:solidFill>
                  </a:tcPr>
                </a:tc>
                <a:tc>
                  <a:txBody>
                    <a:bodyPr/>
                    <a:lstStyle/>
                    <a:p>
                      <a:r>
                        <a:rPr lang="en-US" sz="1200" baseline="0" dirty="0"/>
                        <a:t>Even if we desired to be with God, we can’t since He is holy and we are impure.</a:t>
                      </a:r>
                      <a:endParaRPr lang="en-US" sz="1200" dirty="0"/>
                    </a:p>
                  </a:txBody>
                  <a:tcPr marL="73152" marR="73152" marT="18288" marB="9144">
                    <a:solidFill>
                      <a:srgbClr val="F2F4F8"/>
                    </a:solidFill>
                  </a:tcPr>
                </a:tc>
                <a:tc>
                  <a:txBody>
                    <a:bodyPr/>
                    <a:lstStyle/>
                    <a:p>
                      <a:r>
                        <a:rPr lang="en-US" sz="900" i="1" dirty="0"/>
                        <a:t>2 </a:t>
                      </a:r>
                      <a:r>
                        <a:rPr lang="en-US" sz="900" i="1" dirty="0" err="1"/>
                        <a:t>Chr</a:t>
                      </a:r>
                      <a:r>
                        <a:rPr lang="en-US" sz="900" i="1" baseline="0" dirty="0"/>
                        <a:t> 7:2, </a:t>
                      </a:r>
                      <a:r>
                        <a:rPr lang="en-US" sz="900" i="1" dirty="0"/>
                        <a:t>Ex 30:20, Isa 6:3, Isa 59:2, 1 John 1:5, </a:t>
                      </a:r>
                      <a:br>
                        <a:rPr lang="en-US" sz="900" i="1" dirty="0"/>
                      </a:br>
                      <a:r>
                        <a:rPr lang="en-US" sz="900" i="1" dirty="0"/>
                        <a:t>Ps 99:5,  </a:t>
                      </a:r>
                      <a:r>
                        <a:rPr lang="en-US" sz="900" i="1" dirty="0" err="1"/>
                        <a:t>Eph</a:t>
                      </a:r>
                      <a:r>
                        <a:rPr lang="en-US" sz="900" i="1" dirty="0"/>
                        <a:t> 2:12, </a:t>
                      </a:r>
                      <a:r>
                        <a:rPr lang="en-US" sz="900" i="1" dirty="0" err="1"/>
                        <a:t>Eph</a:t>
                      </a:r>
                      <a:r>
                        <a:rPr lang="en-US" sz="900" i="1" dirty="0"/>
                        <a:t> 4:18, 2 </a:t>
                      </a:r>
                      <a:r>
                        <a:rPr lang="en-US" sz="900" i="1" dirty="0" err="1"/>
                        <a:t>Thess</a:t>
                      </a:r>
                      <a:r>
                        <a:rPr lang="en-US" sz="900" i="1" dirty="0"/>
                        <a:t> 1:9 </a:t>
                      </a:r>
                    </a:p>
                  </a:txBody>
                  <a:tcPr marL="73152" marR="73152" marT="18288" marB="9144">
                    <a:solidFill>
                      <a:srgbClr val="F2F4F8"/>
                    </a:solidFill>
                  </a:tcPr>
                </a:tc>
                <a:extLst>
                  <a:ext uri="{0D108BD9-81ED-4DB2-BD59-A6C34878D82A}">
                    <a16:rowId xmlns:a16="http://schemas.microsoft.com/office/drawing/2014/main" val="2003143316"/>
                  </a:ext>
                </a:extLst>
              </a:tr>
              <a:tr h="275961">
                <a:tc>
                  <a:txBody>
                    <a:bodyPr/>
                    <a:lstStyle/>
                    <a:p>
                      <a:pPr algn="r"/>
                      <a:r>
                        <a:rPr lang="en-US" sz="1200" dirty="0"/>
                        <a:t>4)</a:t>
                      </a:r>
                    </a:p>
                  </a:txBody>
                  <a:tcPr marL="73152" marR="73152" marT="18288" marB="9144">
                    <a:solidFill>
                      <a:srgbClr val="F2F4F8"/>
                    </a:solidFill>
                  </a:tcPr>
                </a:tc>
                <a:tc>
                  <a:txBody>
                    <a:bodyPr/>
                    <a:lstStyle/>
                    <a:p>
                      <a:r>
                        <a:rPr lang="en-US" sz="1200" dirty="0"/>
                        <a:t>God is fully just and proclaims</a:t>
                      </a:r>
                      <a:r>
                        <a:rPr lang="en-US" sz="1200" baseline="0" dirty="0"/>
                        <a:t> </a:t>
                      </a:r>
                      <a:r>
                        <a:rPr lang="en-US" sz="1200" dirty="0"/>
                        <a:t>that we deserve death and eternal</a:t>
                      </a:r>
                      <a:r>
                        <a:rPr lang="en-US" sz="1200" baseline="0" dirty="0"/>
                        <a:t> </a:t>
                      </a:r>
                      <a:r>
                        <a:rPr lang="en-US" sz="1200" dirty="0"/>
                        <a:t>punishment.</a:t>
                      </a:r>
                    </a:p>
                  </a:txBody>
                  <a:tcPr marL="73152" marR="73152" marT="18288" marB="9144">
                    <a:solidFill>
                      <a:srgbClr val="F2F4F8"/>
                    </a:solidFill>
                  </a:tcPr>
                </a:tc>
                <a:tc>
                  <a:txBody>
                    <a:bodyPr/>
                    <a:lstStyle/>
                    <a:p>
                      <a:r>
                        <a:rPr lang="en-US" sz="900" i="1" dirty="0"/>
                        <a:t>Rom 6:23, Rom 2:5, Matt 25:46, 2 </a:t>
                      </a:r>
                      <a:r>
                        <a:rPr lang="en-US" sz="900" i="1" dirty="0" err="1"/>
                        <a:t>Thess</a:t>
                      </a:r>
                      <a:r>
                        <a:rPr lang="en-US" sz="900" i="1" dirty="0"/>
                        <a:t> 1:9, Jas 1:15, John 3:36, Matt 10:28, Rom 5:12, Rom 7:11</a:t>
                      </a:r>
                    </a:p>
                  </a:txBody>
                  <a:tcPr marL="73152" marR="73152" marT="18288" marB="9144">
                    <a:solidFill>
                      <a:srgbClr val="F2F4F8"/>
                    </a:solidFill>
                  </a:tcPr>
                </a:tc>
                <a:extLst>
                  <a:ext uri="{0D108BD9-81ED-4DB2-BD59-A6C34878D82A}">
                    <a16:rowId xmlns:a16="http://schemas.microsoft.com/office/drawing/2014/main" val="3564507008"/>
                  </a:ext>
                </a:extLst>
              </a:tr>
              <a:tr h="275961">
                <a:tc>
                  <a:txBody>
                    <a:bodyPr/>
                    <a:lstStyle/>
                    <a:p>
                      <a:pPr algn="r"/>
                      <a:r>
                        <a:rPr lang="en-US" sz="1200" dirty="0"/>
                        <a:t>5)</a:t>
                      </a:r>
                    </a:p>
                  </a:txBody>
                  <a:tcPr marL="73152" marR="73152" marT="18288" marB="9144">
                    <a:solidFill>
                      <a:srgbClr val="F2F4F8"/>
                    </a:solidFill>
                  </a:tcPr>
                </a:tc>
                <a:tc>
                  <a:txBody>
                    <a:bodyPr/>
                    <a:lstStyle/>
                    <a:p>
                      <a:r>
                        <a:rPr lang="en-US" sz="1200" dirty="0"/>
                        <a:t>Our own works can’t save us.</a:t>
                      </a:r>
                    </a:p>
                  </a:txBody>
                  <a:tcPr marL="73152" marR="73152" marT="18288" marB="9144">
                    <a:solidFill>
                      <a:srgbClr val="F2F4F8"/>
                    </a:solidFill>
                  </a:tcPr>
                </a:tc>
                <a:tc>
                  <a:txBody>
                    <a:bodyPr/>
                    <a:lstStyle/>
                    <a:p>
                      <a:r>
                        <a:rPr lang="en-US" sz="900" i="1" dirty="0" err="1"/>
                        <a:t>Eph</a:t>
                      </a:r>
                      <a:r>
                        <a:rPr lang="en-US" sz="900" i="1" dirty="0"/>
                        <a:t> 2:8-9, Rom 8:3, </a:t>
                      </a:r>
                      <a:r>
                        <a:rPr lang="en-US" sz="900" i="1" baseline="0" dirty="0"/>
                        <a:t>Acts 13:39, </a:t>
                      </a:r>
                      <a:r>
                        <a:rPr lang="en-US" sz="900" i="1" dirty="0"/>
                        <a:t>Gal 3:2-6, Titus 3:5, </a:t>
                      </a:r>
                      <a:br>
                        <a:rPr lang="en-US" sz="900" i="1" dirty="0"/>
                      </a:br>
                      <a:r>
                        <a:rPr lang="en-US" sz="900" i="1" dirty="0"/>
                        <a:t>Phil 3:9,</a:t>
                      </a:r>
                      <a:r>
                        <a:rPr lang="en-US" sz="900" i="1" baseline="0" dirty="0"/>
                        <a:t> </a:t>
                      </a:r>
                      <a:r>
                        <a:rPr lang="en-US" sz="900" i="1" dirty="0"/>
                        <a:t>John 1:13, Rom</a:t>
                      </a:r>
                      <a:r>
                        <a:rPr lang="en-US" sz="900" i="1" baseline="0" dirty="0"/>
                        <a:t> 9:31-32, </a:t>
                      </a:r>
                      <a:r>
                        <a:rPr lang="en-US" sz="900" i="1" dirty="0"/>
                        <a:t>John 14:6, Rom 4:6</a:t>
                      </a:r>
                    </a:p>
                  </a:txBody>
                  <a:tcPr marL="73152" marR="73152" marT="18288" marB="9144">
                    <a:solidFill>
                      <a:srgbClr val="F2F4F8"/>
                    </a:solidFill>
                  </a:tcPr>
                </a:tc>
                <a:extLst>
                  <a:ext uri="{0D108BD9-81ED-4DB2-BD59-A6C34878D82A}">
                    <a16:rowId xmlns:a16="http://schemas.microsoft.com/office/drawing/2014/main" val="1832252492"/>
                  </a:ext>
                </a:extLst>
              </a:tr>
              <a:tr h="275961">
                <a:tc gridSpan="3">
                  <a:txBody>
                    <a:bodyPr/>
                    <a:lstStyle/>
                    <a:p>
                      <a:r>
                        <a:rPr lang="en-US" sz="1400" b="1" dirty="0"/>
                        <a:t>The Good News: </a:t>
                      </a:r>
                      <a:r>
                        <a:rPr lang="en-US" sz="1400" dirty="0"/>
                        <a:t>God showed us His love in that He sent Jesus to fully pay the punishment that we deserve.</a:t>
                      </a:r>
                    </a:p>
                  </a:txBody>
                  <a:tcPr marL="73152" marR="73152" marT="18288" marB="9144">
                    <a:solidFill>
                      <a:schemeClr val="tx2">
                        <a:lumMod val="20000"/>
                        <a:lumOff val="80000"/>
                      </a:schemeClr>
                    </a:solidFill>
                  </a:tcPr>
                </a:tc>
                <a:tc hMerge="1">
                  <a:txBody>
                    <a:bodyPr/>
                    <a:lstStyle/>
                    <a:p>
                      <a:endParaRPr lang="en-US" sz="1400" dirty="0"/>
                    </a:p>
                  </a:txBody>
                  <a:tcPr/>
                </a:tc>
                <a:tc hMerge="1">
                  <a:txBody>
                    <a:bodyPr/>
                    <a:lstStyle/>
                    <a:p>
                      <a:endParaRPr lang="en-US"/>
                    </a:p>
                  </a:txBody>
                  <a:tcPr/>
                </a:tc>
                <a:extLst>
                  <a:ext uri="{0D108BD9-81ED-4DB2-BD59-A6C34878D82A}">
                    <a16:rowId xmlns:a16="http://schemas.microsoft.com/office/drawing/2014/main" val="51958200"/>
                  </a:ext>
                </a:extLst>
              </a:tr>
              <a:tr h="220395">
                <a:tc>
                  <a:txBody>
                    <a:bodyPr/>
                    <a:lstStyle/>
                    <a:p>
                      <a:pPr algn="r"/>
                      <a:r>
                        <a:rPr lang="en-US" sz="1200" dirty="0"/>
                        <a:t>6)</a:t>
                      </a:r>
                    </a:p>
                  </a:txBody>
                  <a:tcPr marL="73152" marR="73152" marT="18288" marB="9144">
                    <a:solidFill>
                      <a:srgbClr val="F2F4F8"/>
                    </a:solidFill>
                  </a:tcPr>
                </a:tc>
                <a:tc>
                  <a:txBody>
                    <a:bodyPr/>
                    <a:lstStyle/>
                    <a:p>
                      <a:r>
                        <a:rPr lang="en-US" sz="1200" dirty="0"/>
                        <a:t>By grace, Jesus took our punishment upon Himself and died on our behalf.</a:t>
                      </a:r>
                    </a:p>
                  </a:txBody>
                  <a:tcPr marL="73152" marR="73152" marT="18288" marB="9144">
                    <a:solidFill>
                      <a:srgbClr val="F2F4F8"/>
                    </a:solidFill>
                  </a:tcPr>
                </a:tc>
                <a:tc>
                  <a:txBody>
                    <a:bodyPr/>
                    <a:lstStyle/>
                    <a:p>
                      <a:r>
                        <a:rPr lang="en-US" sz="900" i="1" dirty="0"/>
                        <a:t>Rom 5:8, Isa 53:5-6, 1 Pet 2:24, 1 Pet 3:18, 2 </a:t>
                      </a:r>
                      <a:r>
                        <a:rPr lang="en-US" sz="900" i="1" dirty="0" err="1"/>
                        <a:t>Cor</a:t>
                      </a:r>
                      <a:r>
                        <a:rPr lang="en-US" sz="900" i="1" dirty="0"/>
                        <a:t> 5:21, </a:t>
                      </a:r>
                      <a:br>
                        <a:rPr lang="en-US" sz="900" i="1" dirty="0"/>
                      </a:br>
                      <a:r>
                        <a:rPr lang="en-US" sz="900" i="1" dirty="0"/>
                        <a:t>Rom 3:23-26, Luke 23:33, Gal 2:20, 1 John 3:16</a:t>
                      </a:r>
                    </a:p>
                  </a:txBody>
                  <a:tcPr marL="73152" marR="73152" marT="18288" marB="9144">
                    <a:solidFill>
                      <a:srgbClr val="F2F4F8"/>
                    </a:solidFill>
                  </a:tcPr>
                </a:tc>
                <a:extLst>
                  <a:ext uri="{0D108BD9-81ED-4DB2-BD59-A6C34878D82A}">
                    <a16:rowId xmlns:a16="http://schemas.microsoft.com/office/drawing/2014/main" val="4213733738"/>
                  </a:ext>
                </a:extLst>
              </a:tr>
              <a:tr h="137981">
                <a:tc>
                  <a:txBody>
                    <a:bodyPr/>
                    <a:lstStyle/>
                    <a:p>
                      <a:pPr algn="r"/>
                      <a:r>
                        <a:rPr lang="en-US" sz="1200" dirty="0"/>
                        <a:t>7)</a:t>
                      </a:r>
                    </a:p>
                  </a:txBody>
                  <a:tcPr marL="73152" marR="73152" marT="18288" marB="9144">
                    <a:solidFill>
                      <a:srgbClr val="F2F4F8"/>
                    </a:solidFill>
                  </a:tcPr>
                </a:tc>
                <a:tc>
                  <a:txBody>
                    <a:bodyPr/>
                    <a:lstStyle/>
                    <a:p>
                      <a:r>
                        <a:rPr lang="en-US" sz="1200" dirty="0"/>
                        <a:t>Jesus had no sin and was the perfect sacrifice. No more sacrifice needed.</a:t>
                      </a:r>
                    </a:p>
                  </a:txBody>
                  <a:tcPr marL="73152" marR="73152" marT="18288" marB="9144">
                    <a:solidFill>
                      <a:srgbClr val="F2F4F8"/>
                    </a:solidFill>
                  </a:tcPr>
                </a:tc>
                <a:tc>
                  <a:txBody>
                    <a:bodyPr/>
                    <a:lstStyle/>
                    <a:p>
                      <a:r>
                        <a:rPr lang="en-US" sz="900" i="1" dirty="0"/>
                        <a:t>1 John 2:2, 1 John 3:5, </a:t>
                      </a:r>
                      <a:r>
                        <a:rPr lang="en-US" sz="900" i="1" dirty="0" err="1"/>
                        <a:t>Heb</a:t>
                      </a:r>
                      <a:r>
                        <a:rPr lang="en-US" sz="900" i="1" dirty="0"/>
                        <a:t> 4:15, </a:t>
                      </a:r>
                      <a:r>
                        <a:rPr lang="en-US" sz="900" i="1" dirty="0" err="1"/>
                        <a:t>Heb</a:t>
                      </a:r>
                      <a:r>
                        <a:rPr lang="en-US" sz="900" i="1" dirty="0"/>
                        <a:t> 10:10-22, </a:t>
                      </a:r>
                      <a:br>
                        <a:rPr lang="en-US" sz="900" i="1" dirty="0"/>
                      </a:br>
                      <a:r>
                        <a:rPr lang="en-US" sz="900" i="1" dirty="0"/>
                        <a:t>2 </a:t>
                      </a:r>
                      <a:r>
                        <a:rPr lang="en-US" sz="900" i="1" dirty="0" err="1"/>
                        <a:t>Cor</a:t>
                      </a:r>
                      <a:r>
                        <a:rPr lang="en-US" sz="900" i="1" dirty="0"/>
                        <a:t> 5:21, Rom 5:17-18,</a:t>
                      </a:r>
                      <a:r>
                        <a:rPr lang="en-US" sz="900" i="1" baseline="0" dirty="0"/>
                        <a:t> 1 Peter 3:18</a:t>
                      </a:r>
                      <a:endParaRPr lang="en-US" sz="900" i="1" dirty="0"/>
                    </a:p>
                  </a:txBody>
                  <a:tcPr marL="73152" marR="73152" marT="18288" marB="9144">
                    <a:solidFill>
                      <a:srgbClr val="F2F4F8"/>
                    </a:solidFill>
                  </a:tcPr>
                </a:tc>
                <a:extLst>
                  <a:ext uri="{0D108BD9-81ED-4DB2-BD59-A6C34878D82A}">
                    <a16:rowId xmlns:a16="http://schemas.microsoft.com/office/drawing/2014/main" val="1421699913"/>
                  </a:ext>
                </a:extLst>
              </a:tr>
              <a:tr h="137981">
                <a:tc>
                  <a:txBody>
                    <a:bodyPr/>
                    <a:lstStyle/>
                    <a:p>
                      <a:pPr algn="r"/>
                      <a:r>
                        <a:rPr lang="en-US" sz="1200" dirty="0"/>
                        <a:t>8)</a:t>
                      </a:r>
                    </a:p>
                  </a:txBody>
                  <a:tcPr marL="73152" marR="73152" marT="18288" marB="9144">
                    <a:solidFill>
                      <a:srgbClr val="F2F4F8"/>
                    </a:solidFill>
                  </a:tcPr>
                </a:tc>
                <a:tc>
                  <a:txBody>
                    <a:bodyPr/>
                    <a:lstStyle/>
                    <a:p>
                      <a:r>
                        <a:rPr lang="en-US" sz="1200" dirty="0"/>
                        <a:t>Jesus rose from the grave. In this, He abolished death and brought new life.</a:t>
                      </a:r>
                    </a:p>
                  </a:txBody>
                  <a:tcPr marL="73152" marR="73152" marT="18288" marB="9144">
                    <a:solidFill>
                      <a:srgbClr val="F2F4F8"/>
                    </a:solidFill>
                  </a:tcPr>
                </a:tc>
                <a:tc>
                  <a:txBody>
                    <a:bodyPr/>
                    <a:lstStyle/>
                    <a:p>
                      <a:r>
                        <a:rPr lang="en-US" sz="900" i="1" dirty="0"/>
                        <a:t>Matt 28:6, John 11:25, Rev 1:18, 2 Tim 1:10, </a:t>
                      </a:r>
                      <a:br>
                        <a:rPr lang="en-US" sz="900" i="1" dirty="0"/>
                      </a:br>
                      <a:r>
                        <a:rPr lang="en-US" sz="900" i="1" dirty="0"/>
                        <a:t>Rom 4:24-25, Rom 10:9, 1 </a:t>
                      </a:r>
                      <a:r>
                        <a:rPr lang="en-US" sz="900" i="1" dirty="0" err="1"/>
                        <a:t>Cor</a:t>
                      </a:r>
                      <a:r>
                        <a:rPr lang="en-US" sz="900" i="1" dirty="0"/>
                        <a:t> 15:3-8, 1 </a:t>
                      </a:r>
                      <a:r>
                        <a:rPr lang="en-US" sz="900" i="1" dirty="0" err="1"/>
                        <a:t>Cor</a:t>
                      </a:r>
                      <a:r>
                        <a:rPr lang="en-US" sz="900" i="1" dirty="0"/>
                        <a:t> 15:20-22</a:t>
                      </a:r>
                    </a:p>
                  </a:txBody>
                  <a:tcPr marL="73152" marR="73152" marT="18288" marB="9144">
                    <a:solidFill>
                      <a:srgbClr val="F2F4F8"/>
                    </a:solidFill>
                  </a:tcPr>
                </a:tc>
                <a:extLst>
                  <a:ext uri="{0D108BD9-81ED-4DB2-BD59-A6C34878D82A}">
                    <a16:rowId xmlns:a16="http://schemas.microsoft.com/office/drawing/2014/main" val="2326356871"/>
                  </a:ext>
                </a:extLst>
              </a:tr>
              <a:tr h="275961">
                <a:tc gridSpan="3">
                  <a:txBody>
                    <a:bodyPr/>
                    <a:lstStyle/>
                    <a:p>
                      <a:r>
                        <a:rPr lang="en-US" sz="1400" b="1" dirty="0"/>
                        <a:t>The Call: </a:t>
                      </a:r>
                      <a:r>
                        <a:rPr lang="en-US" sz="1400" dirty="0"/>
                        <a:t>Jesus is the only way to salvation. Therefore, repent and believe in Jesus!</a:t>
                      </a:r>
                    </a:p>
                  </a:txBody>
                  <a:tcPr marL="73152" marR="73152" marT="18288" marB="9144">
                    <a:solidFill>
                      <a:schemeClr val="tx2">
                        <a:lumMod val="20000"/>
                        <a:lumOff val="80000"/>
                      </a:schemeClr>
                    </a:solidFill>
                  </a:tcPr>
                </a:tc>
                <a:tc hMerge="1">
                  <a:txBody>
                    <a:bodyPr/>
                    <a:lstStyle/>
                    <a:p>
                      <a:endParaRPr lang="en-US" sz="1400" dirty="0"/>
                    </a:p>
                  </a:txBody>
                  <a:tcPr/>
                </a:tc>
                <a:tc hMerge="1">
                  <a:txBody>
                    <a:bodyPr/>
                    <a:lstStyle/>
                    <a:p>
                      <a:endParaRPr lang="en-US"/>
                    </a:p>
                  </a:txBody>
                  <a:tcPr/>
                </a:tc>
                <a:extLst>
                  <a:ext uri="{0D108BD9-81ED-4DB2-BD59-A6C34878D82A}">
                    <a16:rowId xmlns:a16="http://schemas.microsoft.com/office/drawing/2014/main" val="2418378808"/>
                  </a:ext>
                </a:extLst>
              </a:tr>
              <a:tr h="275961">
                <a:tc>
                  <a:txBody>
                    <a:bodyPr/>
                    <a:lstStyle/>
                    <a:p>
                      <a:pPr algn="r"/>
                      <a:r>
                        <a:rPr lang="en-US" sz="1200" dirty="0"/>
                        <a:t>9)</a:t>
                      </a:r>
                    </a:p>
                  </a:txBody>
                  <a:tcPr marL="73152" marR="73152" marT="18288" marB="9144">
                    <a:solidFill>
                      <a:srgbClr val="F2F4F8"/>
                    </a:solidFill>
                  </a:tcPr>
                </a:tc>
                <a:tc>
                  <a:txBody>
                    <a:bodyPr/>
                    <a:lstStyle/>
                    <a:p>
                      <a:r>
                        <a:rPr lang="en-US" sz="1200" dirty="0"/>
                        <a:t>Faith in Jesus is the only way to salvation.</a:t>
                      </a:r>
                    </a:p>
                  </a:txBody>
                  <a:tcPr marL="73152" marR="73152" marT="18288" marB="9144">
                    <a:solidFill>
                      <a:srgbClr val="F2F4F8"/>
                    </a:solidFill>
                  </a:tcPr>
                </a:tc>
                <a:tc>
                  <a:txBody>
                    <a:bodyPr/>
                    <a:lstStyle/>
                    <a:p>
                      <a:r>
                        <a:rPr lang="en-US" sz="900" i="1" dirty="0"/>
                        <a:t>John 14:6, Acts 4:12, John 3:3-5, John 3:16-18, </a:t>
                      </a:r>
                      <a:br>
                        <a:rPr lang="en-US" sz="900" i="1" dirty="0"/>
                      </a:br>
                      <a:r>
                        <a:rPr lang="en-US" sz="900" i="1" dirty="0"/>
                        <a:t>John 3:36</a:t>
                      </a:r>
                      <a:r>
                        <a:rPr lang="en-US" sz="900" i="1" baseline="0" dirty="0"/>
                        <a:t>, </a:t>
                      </a:r>
                      <a:r>
                        <a:rPr lang="en-US" sz="900" i="1" dirty="0"/>
                        <a:t>Rom 3:27-28, John 10:9, 1 Tim 2:5</a:t>
                      </a:r>
                    </a:p>
                  </a:txBody>
                  <a:tcPr marL="73152" marR="73152" marT="18288" marB="9144">
                    <a:solidFill>
                      <a:srgbClr val="F2F4F8"/>
                    </a:solidFill>
                  </a:tcPr>
                </a:tc>
                <a:extLst>
                  <a:ext uri="{0D108BD9-81ED-4DB2-BD59-A6C34878D82A}">
                    <a16:rowId xmlns:a16="http://schemas.microsoft.com/office/drawing/2014/main" val="1073061539"/>
                  </a:ext>
                </a:extLst>
              </a:tr>
              <a:tr h="275961">
                <a:tc>
                  <a:txBody>
                    <a:bodyPr/>
                    <a:lstStyle/>
                    <a:p>
                      <a:pPr algn="r"/>
                      <a:r>
                        <a:rPr lang="en-US" sz="1200" dirty="0"/>
                        <a:t>10)</a:t>
                      </a:r>
                    </a:p>
                  </a:txBody>
                  <a:tcPr marL="73152" marR="73152" marT="18288" marB="9144">
                    <a:solidFill>
                      <a:srgbClr val="F2F4F8"/>
                    </a:solidFill>
                  </a:tcPr>
                </a:tc>
                <a:tc>
                  <a:txBody>
                    <a:bodyPr/>
                    <a:lstStyle/>
                    <a:p>
                      <a:r>
                        <a:rPr lang="en-US" sz="1200" dirty="0"/>
                        <a:t>We are called to repent of our sins and believe in Jesus!</a:t>
                      </a:r>
                    </a:p>
                  </a:txBody>
                  <a:tcPr marL="73152" marR="73152" marT="18288" marB="9144">
                    <a:solidFill>
                      <a:srgbClr val="F2F4F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i="1" dirty="0"/>
                        <a:t>Acts 3:19, Acts 20:21, John 3:16, Acts 2:21, Luke 5:32,</a:t>
                      </a:r>
                      <a:r>
                        <a:rPr lang="en-US" sz="900" i="1" baseline="0" dirty="0"/>
                        <a:t> </a:t>
                      </a:r>
                      <a:r>
                        <a:rPr lang="en-US" sz="900" i="1" dirty="0"/>
                        <a:t>Rom 10:9, Rom 10:13, 1 John 1:9, Matt 4:17, Acts 16:31</a:t>
                      </a:r>
                    </a:p>
                  </a:txBody>
                  <a:tcPr marL="73152" marR="73152" marT="18288" marB="9144">
                    <a:solidFill>
                      <a:srgbClr val="F2F4F8"/>
                    </a:solidFill>
                  </a:tcPr>
                </a:tc>
                <a:extLst>
                  <a:ext uri="{0D108BD9-81ED-4DB2-BD59-A6C34878D82A}">
                    <a16:rowId xmlns:a16="http://schemas.microsoft.com/office/drawing/2014/main" val="834510565"/>
                  </a:ext>
                </a:extLst>
              </a:tr>
            </a:tbl>
          </a:graphicData>
        </a:graphic>
      </p:graphicFrame>
    </p:spTree>
    <p:extLst>
      <p:ext uri="{BB962C8B-B14F-4D97-AF65-F5344CB8AC3E}">
        <p14:creationId xmlns:p14="http://schemas.microsoft.com/office/powerpoint/2010/main" val="207148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Discussion Points</a:t>
            </a:r>
          </a:p>
        </p:txBody>
      </p:sp>
      <p:sp>
        <p:nvSpPr>
          <p:cNvPr id="3" name="Content Placeholder 2"/>
          <p:cNvSpPr>
            <a:spLocks noGrp="1"/>
          </p:cNvSpPr>
          <p:nvPr>
            <p:ph idx="1"/>
          </p:nvPr>
        </p:nvSpPr>
        <p:spPr/>
        <p:txBody>
          <a:bodyPr>
            <a:normAutofit/>
          </a:bodyPr>
          <a:lstStyle/>
          <a:p>
            <a:r>
              <a:rPr lang="en-US" dirty="0"/>
              <a:t>What may have prevented us in the past from sharing the gospel?</a:t>
            </a:r>
          </a:p>
          <a:p>
            <a:r>
              <a:rPr lang="en-US" dirty="0"/>
              <a:t>What are some ideas of things we can do to give us more confidence to share the gospel?</a:t>
            </a:r>
          </a:p>
          <a:p>
            <a:r>
              <a:rPr lang="en-US" dirty="0"/>
              <a:t>Who is God putting in our hearts to share the gospel with?</a:t>
            </a:r>
          </a:p>
        </p:txBody>
      </p:sp>
    </p:spTree>
    <p:extLst>
      <p:ext uri="{BB962C8B-B14F-4D97-AF65-F5344CB8AC3E}">
        <p14:creationId xmlns:p14="http://schemas.microsoft.com/office/powerpoint/2010/main" val="57760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0) </a:t>
            </a:r>
            <a:r>
              <a:rPr lang="en-US" sz="3200" u="sng" dirty="0"/>
              <a:t>God Created Us For His Glory</a:t>
            </a:r>
          </a:p>
        </p:txBody>
      </p:sp>
      <p:sp>
        <p:nvSpPr>
          <p:cNvPr id="3" name="Content Placeholder 2"/>
          <p:cNvSpPr>
            <a:spLocks noGrp="1"/>
          </p:cNvSpPr>
          <p:nvPr>
            <p:ph idx="1"/>
          </p:nvPr>
        </p:nvSpPr>
        <p:spPr>
          <a:xfrm>
            <a:off x="457200" y="1200150"/>
            <a:ext cx="8229600" cy="3657599"/>
          </a:xfrm>
        </p:spPr>
        <p:txBody>
          <a:bodyPr>
            <a:normAutofit/>
          </a:bodyPr>
          <a:lstStyle/>
          <a:p>
            <a:r>
              <a:rPr lang="en-US" sz="1600" b="1" dirty="0"/>
              <a:t>Isa 43:7</a:t>
            </a:r>
            <a:r>
              <a:rPr lang="en-US" sz="1600" dirty="0"/>
              <a:t>: “Everyone who is called by My name, Whom </a:t>
            </a:r>
            <a:r>
              <a:rPr lang="en-US" sz="1600" u="sng" dirty="0"/>
              <a:t>I have created for My glory</a:t>
            </a:r>
            <a:r>
              <a:rPr lang="en-US" sz="1600" dirty="0"/>
              <a:t>; I have formed him, yes, I have made him.”</a:t>
            </a:r>
          </a:p>
          <a:p>
            <a:r>
              <a:rPr lang="en-US" sz="1600" b="1" dirty="0"/>
              <a:t>Rev 4:11</a:t>
            </a:r>
            <a:r>
              <a:rPr lang="en-US" sz="1600" dirty="0"/>
              <a:t>: “You are worthy, O Lord, </a:t>
            </a:r>
            <a:r>
              <a:rPr lang="en-US" sz="1600" u="sng" dirty="0"/>
              <a:t>To receive glory</a:t>
            </a:r>
            <a:r>
              <a:rPr lang="en-US" sz="1600" dirty="0"/>
              <a:t> and honor and power; For You </a:t>
            </a:r>
            <a:r>
              <a:rPr lang="en-US" sz="1600" u="sng" dirty="0"/>
              <a:t>created all things</a:t>
            </a:r>
            <a:r>
              <a:rPr lang="en-US" sz="1600" dirty="0"/>
              <a:t>, And by Your will they exist and were created.”</a:t>
            </a:r>
          </a:p>
          <a:p>
            <a:r>
              <a:rPr lang="en-US" sz="1600" b="1" dirty="0"/>
              <a:t>1 </a:t>
            </a:r>
            <a:r>
              <a:rPr lang="en-US" sz="1600" b="1" dirty="0" err="1"/>
              <a:t>Cor</a:t>
            </a:r>
            <a:r>
              <a:rPr lang="en-US" sz="1600" b="1" dirty="0"/>
              <a:t> 10:31</a:t>
            </a:r>
            <a:r>
              <a:rPr lang="en-US" sz="1600" dirty="0"/>
              <a:t>: Therefore, whether you eat or drink, or whatever you do, </a:t>
            </a:r>
            <a:r>
              <a:rPr lang="en-US" sz="1600" u="sng" dirty="0"/>
              <a:t>do all to the glory of God</a:t>
            </a:r>
            <a:r>
              <a:rPr lang="en-US" sz="1600" dirty="0"/>
              <a:t>.</a:t>
            </a:r>
          </a:p>
          <a:p>
            <a:r>
              <a:rPr lang="en-US" sz="1600" b="1" dirty="0" err="1"/>
              <a:t>Eph</a:t>
            </a:r>
            <a:r>
              <a:rPr lang="en-US" sz="1600" b="1" dirty="0"/>
              <a:t> 2:10</a:t>
            </a:r>
            <a:r>
              <a:rPr lang="en-US" sz="1600" dirty="0"/>
              <a:t>: For we are His workmanship, </a:t>
            </a:r>
            <a:r>
              <a:rPr lang="en-US" sz="1600" u="sng" dirty="0"/>
              <a:t>created in Christ Jesus for good works</a:t>
            </a:r>
            <a:r>
              <a:rPr lang="en-US" sz="1600" dirty="0"/>
              <a:t>, which God prepared beforehand that we should walk in them.</a:t>
            </a:r>
          </a:p>
          <a:p>
            <a:r>
              <a:rPr lang="en-US" sz="1600" b="1" dirty="0"/>
              <a:t>Matt 5:16</a:t>
            </a:r>
            <a:r>
              <a:rPr lang="en-US" sz="1600" dirty="0"/>
              <a:t>: Let your light so shine before men, that they may see your good works and </a:t>
            </a:r>
            <a:r>
              <a:rPr lang="en-US" sz="1600" u="sng" dirty="0"/>
              <a:t>glorify your Father</a:t>
            </a:r>
            <a:r>
              <a:rPr lang="en-US" sz="1600" dirty="0"/>
              <a:t> in heaven.</a:t>
            </a:r>
          </a:p>
          <a:p>
            <a:r>
              <a:rPr lang="en-US" sz="1600" b="1" dirty="0"/>
              <a:t>Ps 100:3</a:t>
            </a:r>
            <a:r>
              <a:rPr lang="en-US" sz="1600" dirty="0"/>
              <a:t>:</a:t>
            </a:r>
            <a:r>
              <a:rPr lang="en-US" sz="1600" b="1" dirty="0"/>
              <a:t> </a:t>
            </a:r>
            <a:r>
              <a:rPr lang="en-US" sz="1600" dirty="0"/>
              <a:t>Know that the </a:t>
            </a:r>
            <a:r>
              <a:rPr lang="en-US" sz="1600" cap="small" dirty="0"/>
              <a:t>Lord</a:t>
            </a:r>
            <a:r>
              <a:rPr lang="en-US" sz="1600" dirty="0"/>
              <a:t>, He </a:t>
            </a:r>
            <a:r>
              <a:rPr lang="en-US" sz="1600" i="1" dirty="0"/>
              <a:t>is</a:t>
            </a:r>
            <a:r>
              <a:rPr lang="en-US" sz="1600" dirty="0"/>
              <a:t> God; </a:t>
            </a:r>
            <a:r>
              <a:rPr lang="en-US" sz="1600" i="1" u="sng" dirty="0"/>
              <a:t>It is</a:t>
            </a:r>
            <a:r>
              <a:rPr lang="en-US" sz="1600" u="sng" dirty="0"/>
              <a:t> He </a:t>
            </a:r>
            <a:r>
              <a:rPr lang="en-US" sz="1600" i="1" u="sng" dirty="0"/>
              <a:t>who</a:t>
            </a:r>
            <a:r>
              <a:rPr lang="en-US" sz="1600" u="sng" dirty="0"/>
              <a:t> has made us, and not we ourselves</a:t>
            </a:r>
            <a:r>
              <a:rPr lang="en-US" sz="1600" dirty="0"/>
              <a:t>; </a:t>
            </a:r>
            <a:r>
              <a:rPr lang="en-US" sz="1600" i="1" dirty="0"/>
              <a:t>We are</a:t>
            </a:r>
            <a:r>
              <a:rPr lang="en-US" sz="1600" dirty="0"/>
              <a:t> His people and the sheep of His pasture.</a:t>
            </a:r>
          </a:p>
          <a:p>
            <a:r>
              <a:rPr lang="en-US" sz="1600" dirty="0"/>
              <a:t>See also: </a:t>
            </a:r>
            <a:r>
              <a:rPr lang="en-US" sz="1600" b="1" dirty="0"/>
              <a:t>Gen 1:27</a:t>
            </a:r>
            <a:r>
              <a:rPr lang="en-US" sz="1600" dirty="0"/>
              <a:t>, </a:t>
            </a:r>
            <a:r>
              <a:rPr lang="en-US" sz="1600" b="1" dirty="0"/>
              <a:t>Ps 139:14</a:t>
            </a:r>
          </a:p>
        </p:txBody>
      </p:sp>
    </p:spTree>
    <p:extLst>
      <p:ext uri="{BB962C8B-B14F-4D97-AF65-F5344CB8AC3E}">
        <p14:creationId xmlns:p14="http://schemas.microsoft.com/office/powerpoint/2010/main" val="197131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0) </a:t>
            </a:r>
            <a:r>
              <a:rPr lang="en-US" sz="3200" u="sng" dirty="0"/>
              <a:t>God Created Us For His Glory</a:t>
            </a:r>
          </a:p>
        </p:txBody>
      </p:sp>
      <p:sp>
        <p:nvSpPr>
          <p:cNvPr id="4" name="Content Placeholder 3"/>
          <p:cNvSpPr>
            <a:spLocks noGrp="1"/>
          </p:cNvSpPr>
          <p:nvPr>
            <p:ph idx="1"/>
          </p:nvPr>
        </p:nvSpPr>
        <p:spPr/>
        <p:txBody>
          <a:bodyPr>
            <a:normAutofit/>
          </a:bodyPr>
          <a:lstStyle/>
          <a:p>
            <a:endParaRPr lang="en-US" sz="2800" dirty="0"/>
          </a:p>
          <a:p>
            <a:r>
              <a:rPr lang="en-US" sz="2800" dirty="0"/>
              <a:t>Why is this a key element of the gospel message?</a:t>
            </a:r>
          </a:p>
        </p:txBody>
      </p:sp>
    </p:spTree>
    <p:extLst>
      <p:ext uri="{BB962C8B-B14F-4D97-AF65-F5344CB8AC3E}">
        <p14:creationId xmlns:p14="http://schemas.microsoft.com/office/powerpoint/2010/main" val="1173847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1) </a:t>
            </a:r>
            <a:r>
              <a:rPr lang="en-US" sz="3200" u="sng" dirty="0"/>
              <a:t>God wants to have fellowship</a:t>
            </a:r>
            <a:r>
              <a:rPr lang="en-US" sz="3200" dirty="0"/>
              <a:t> with us and does not wish anyone to perish.</a:t>
            </a:r>
          </a:p>
        </p:txBody>
      </p:sp>
      <p:sp>
        <p:nvSpPr>
          <p:cNvPr id="3" name="Content Placeholder 2"/>
          <p:cNvSpPr>
            <a:spLocks noGrp="1"/>
          </p:cNvSpPr>
          <p:nvPr>
            <p:ph idx="1"/>
          </p:nvPr>
        </p:nvSpPr>
        <p:spPr>
          <a:xfrm>
            <a:off x="457200" y="1200150"/>
            <a:ext cx="8229600" cy="3657599"/>
          </a:xfrm>
        </p:spPr>
        <p:txBody>
          <a:bodyPr>
            <a:normAutofit/>
          </a:bodyPr>
          <a:lstStyle/>
          <a:p>
            <a:r>
              <a:rPr lang="en-US" sz="1600" b="1" dirty="0"/>
              <a:t>2 Pet 3:9</a:t>
            </a:r>
            <a:r>
              <a:rPr lang="en-US" sz="1600" dirty="0"/>
              <a:t>: The Lord is not slow about His promise, as some count slowness, but is patient toward you, </a:t>
            </a:r>
            <a:r>
              <a:rPr lang="en-US" sz="1600" u="sng" dirty="0"/>
              <a:t>not wishing for any to perish but for all to come to repentance</a:t>
            </a:r>
            <a:r>
              <a:rPr lang="en-US" sz="1600" dirty="0"/>
              <a:t>.</a:t>
            </a:r>
          </a:p>
          <a:p>
            <a:r>
              <a:rPr lang="en-US" sz="1600" b="1" dirty="0"/>
              <a:t>John 6:40</a:t>
            </a:r>
            <a:r>
              <a:rPr lang="en-US" sz="1600" dirty="0"/>
              <a:t>: “For this is </a:t>
            </a:r>
            <a:r>
              <a:rPr lang="en-US" sz="1600" u="sng" dirty="0"/>
              <a:t>the will of my Father</a:t>
            </a:r>
            <a:r>
              <a:rPr lang="en-US" sz="1600" dirty="0"/>
              <a:t>, that </a:t>
            </a:r>
            <a:r>
              <a:rPr lang="en-US" sz="1600" u="sng" dirty="0"/>
              <a:t>everyone</a:t>
            </a:r>
            <a:r>
              <a:rPr lang="en-US" sz="1600" dirty="0"/>
              <a:t> who looks on the Son and believes in Him </a:t>
            </a:r>
            <a:r>
              <a:rPr lang="en-US" sz="1600" u="sng" dirty="0"/>
              <a:t>should have eternal life</a:t>
            </a:r>
            <a:r>
              <a:rPr lang="en-US" sz="1600" dirty="0"/>
              <a:t>, and I will raise Him up on the last day.”</a:t>
            </a:r>
            <a:endParaRPr lang="en-US" sz="1600" b="1" dirty="0"/>
          </a:p>
          <a:p>
            <a:r>
              <a:rPr lang="en-US" sz="1600" b="1" dirty="0" err="1"/>
              <a:t>Jer</a:t>
            </a:r>
            <a:r>
              <a:rPr lang="en-US" sz="1600" b="1" dirty="0"/>
              <a:t> 29:11</a:t>
            </a:r>
            <a:r>
              <a:rPr lang="en-US" sz="1600" dirty="0"/>
              <a:t>: For I know the thoughts that I think toward you, says the </a:t>
            </a:r>
            <a:r>
              <a:rPr lang="en-US" sz="1600" cap="small" dirty="0"/>
              <a:t>Lord</a:t>
            </a:r>
            <a:r>
              <a:rPr lang="en-US" sz="1600" dirty="0"/>
              <a:t>, </a:t>
            </a:r>
            <a:r>
              <a:rPr lang="en-US" sz="1600" u="sng" dirty="0"/>
              <a:t>thoughts of peace and not of evil, to give you a future and a hope</a:t>
            </a:r>
            <a:r>
              <a:rPr lang="en-US" sz="1600" dirty="0"/>
              <a:t>.</a:t>
            </a:r>
          </a:p>
          <a:p>
            <a:r>
              <a:rPr lang="en-US" sz="1600" b="1" dirty="0" err="1"/>
              <a:t>Jer</a:t>
            </a:r>
            <a:r>
              <a:rPr lang="en-US" sz="1600" b="1" dirty="0"/>
              <a:t> 31:3</a:t>
            </a:r>
            <a:r>
              <a:rPr lang="en-US" sz="1600" dirty="0"/>
              <a:t>: The </a:t>
            </a:r>
            <a:r>
              <a:rPr lang="en-US" sz="1600" cap="small" dirty="0"/>
              <a:t>Lord</a:t>
            </a:r>
            <a:r>
              <a:rPr lang="en-US" sz="1600" dirty="0"/>
              <a:t> has appeared of old to me, </a:t>
            </a:r>
            <a:r>
              <a:rPr lang="en-US" sz="1600" i="1" dirty="0"/>
              <a:t>saying:</a:t>
            </a:r>
            <a:r>
              <a:rPr lang="en-US" sz="1600" dirty="0"/>
              <a:t> “Yes, I have loved you with an everlasting love; Therefore </a:t>
            </a:r>
            <a:r>
              <a:rPr lang="en-US" sz="1600" u="sng" dirty="0"/>
              <a:t>with </a:t>
            </a:r>
            <a:r>
              <a:rPr lang="en-US" sz="1600" u="sng" dirty="0" err="1"/>
              <a:t>lovingkindness</a:t>
            </a:r>
            <a:r>
              <a:rPr lang="en-US" sz="1600" u="sng" dirty="0"/>
              <a:t> I have drawn you</a:t>
            </a:r>
            <a:r>
              <a:rPr lang="en-US" sz="1600" dirty="0"/>
              <a:t>.”</a:t>
            </a:r>
          </a:p>
          <a:p>
            <a:r>
              <a:rPr lang="en-US" sz="1600" b="1" dirty="0"/>
              <a:t>1 John 4:10</a:t>
            </a:r>
            <a:r>
              <a:rPr lang="en-US" sz="1600" dirty="0"/>
              <a:t>: In this is love, not that we have loved God but that </a:t>
            </a:r>
            <a:r>
              <a:rPr lang="en-US" sz="1600" u="sng" dirty="0"/>
              <a:t>He loved us and sent his Son</a:t>
            </a:r>
            <a:r>
              <a:rPr lang="en-US" sz="1600" dirty="0"/>
              <a:t> to be the propitiation for our sins.</a:t>
            </a:r>
          </a:p>
          <a:p>
            <a:r>
              <a:rPr lang="en-US" sz="1600" b="1" dirty="0"/>
              <a:t>John 3:16</a:t>
            </a:r>
            <a:r>
              <a:rPr lang="en-US" sz="1600" dirty="0"/>
              <a:t>:</a:t>
            </a:r>
            <a:r>
              <a:rPr lang="en-US" sz="1600" b="1" dirty="0"/>
              <a:t> </a:t>
            </a:r>
            <a:r>
              <a:rPr lang="en-US" sz="1600" dirty="0"/>
              <a:t>For </a:t>
            </a:r>
            <a:r>
              <a:rPr lang="en-US" sz="1600" u="sng" dirty="0"/>
              <a:t>God so loved the world that He</a:t>
            </a:r>
            <a:r>
              <a:rPr lang="en-US" sz="1600" dirty="0"/>
              <a:t> gave His only begotten Son, that whoever believes in Him </a:t>
            </a:r>
            <a:r>
              <a:rPr lang="en-US" sz="1600" u="sng" dirty="0"/>
              <a:t>should not perish </a:t>
            </a:r>
            <a:r>
              <a:rPr lang="en-US" sz="1600" dirty="0"/>
              <a:t>but have everlasting life.</a:t>
            </a:r>
          </a:p>
          <a:p>
            <a:r>
              <a:rPr lang="en-US" sz="1600" dirty="0"/>
              <a:t>See also: </a:t>
            </a:r>
            <a:r>
              <a:rPr lang="en-US" sz="1600" b="1" dirty="0"/>
              <a:t>John 15:15</a:t>
            </a:r>
            <a:r>
              <a:rPr lang="en-US" sz="1600" dirty="0"/>
              <a:t>, </a:t>
            </a:r>
            <a:r>
              <a:rPr lang="en-US" sz="1600" b="1" dirty="0"/>
              <a:t>Luke 15</a:t>
            </a:r>
          </a:p>
        </p:txBody>
      </p:sp>
    </p:spTree>
    <p:extLst>
      <p:ext uri="{BB962C8B-B14F-4D97-AF65-F5344CB8AC3E}">
        <p14:creationId xmlns:p14="http://schemas.microsoft.com/office/powerpoint/2010/main" val="232889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1) </a:t>
            </a:r>
            <a:r>
              <a:rPr lang="en-US" sz="3200" u="sng" dirty="0"/>
              <a:t>God wants to have fellowship</a:t>
            </a:r>
            <a:r>
              <a:rPr lang="en-US" sz="3200" dirty="0"/>
              <a:t> with us and does not wish anyone to perish.</a:t>
            </a:r>
          </a:p>
        </p:txBody>
      </p:sp>
      <p:sp>
        <p:nvSpPr>
          <p:cNvPr id="8" name="Content Placeholder 3"/>
          <p:cNvSpPr>
            <a:spLocks noGrp="1"/>
          </p:cNvSpPr>
          <p:nvPr>
            <p:ph idx="1"/>
          </p:nvPr>
        </p:nvSpPr>
        <p:spPr>
          <a:xfrm>
            <a:off x="457200" y="1200151"/>
            <a:ext cx="8229600" cy="3394472"/>
          </a:xfrm>
        </p:spPr>
        <p:txBody>
          <a:bodyPr>
            <a:normAutofit/>
          </a:bodyPr>
          <a:lstStyle/>
          <a:p>
            <a:endParaRPr lang="en-US" sz="2800" dirty="0"/>
          </a:p>
          <a:p>
            <a:r>
              <a:rPr lang="en-US" sz="2800" dirty="0"/>
              <a:t>Why is this a key element of the gospel message?</a:t>
            </a:r>
          </a:p>
        </p:txBody>
      </p:sp>
    </p:spTree>
    <p:extLst>
      <p:ext uri="{BB962C8B-B14F-4D97-AF65-F5344CB8AC3E}">
        <p14:creationId xmlns:p14="http://schemas.microsoft.com/office/powerpoint/2010/main" val="3618809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2) </a:t>
            </a:r>
            <a:r>
              <a:rPr lang="en-US" sz="3200" u="sng" dirty="0"/>
              <a:t>All have sinned</a:t>
            </a:r>
            <a:r>
              <a:rPr lang="en-US" sz="3200" dirty="0"/>
              <a:t> and fall short of the glory of God. We don’t even seek Him.</a:t>
            </a:r>
          </a:p>
        </p:txBody>
      </p:sp>
      <p:sp>
        <p:nvSpPr>
          <p:cNvPr id="3" name="Content Placeholder 2"/>
          <p:cNvSpPr>
            <a:spLocks noGrp="1"/>
          </p:cNvSpPr>
          <p:nvPr>
            <p:ph idx="1"/>
          </p:nvPr>
        </p:nvSpPr>
        <p:spPr>
          <a:xfrm>
            <a:off x="457200" y="1200150"/>
            <a:ext cx="8229600" cy="3657599"/>
          </a:xfrm>
        </p:spPr>
        <p:txBody>
          <a:bodyPr>
            <a:normAutofit/>
          </a:bodyPr>
          <a:lstStyle/>
          <a:p>
            <a:r>
              <a:rPr lang="en-US" sz="1600" b="1" dirty="0"/>
              <a:t>Rom 3:23</a:t>
            </a:r>
            <a:r>
              <a:rPr lang="en-US" sz="1600" dirty="0"/>
              <a:t>: for </a:t>
            </a:r>
            <a:r>
              <a:rPr lang="en-US" sz="1600" u="sng" dirty="0"/>
              <a:t>all have sinned and fall short of the glory of God</a:t>
            </a:r>
            <a:r>
              <a:rPr lang="en-US" sz="1600" dirty="0"/>
              <a:t>,</a:t>
            </a:r>
          </a:p>
          <a:p>
            <a:r>
              <a:rPr lang="en-US" sz="1600" b="1" dirty="0"/>
              <a:t>Ps 14:3</a:t>
            </a:r>
            <a:r>
              <a:rPr lang="en-US" sz="1600" dirty="0"/>
              <a:t>: They have </a:t>
            </a:r>
            <a:r>
              <a:rPr lang="en-US" sz="1600" u="sng" dirty="0"/>
              <a:t>all turned</a:t>
            </a:r>
            <a:r>
              <a:rPr lang="en-US" sz="1600" dirty="0"/>
              <a:t> aside, They have together become corrupt; </a:t>
            </a:r>
            <a:r>
              <a:rPr lang="en-US" sz="1600" i="1" u="sng" dirty="0"/>
              <a:t>There is</a:t>
            </a:r>
            <a:r>
              <a:rPr lang="en-US" sz="1600" u="sng" dirty="0"/>
              <a:t> none who does good, No, not one</a:t>
            </a:r>
            <a:r>
              <a:rPr lang="en-US" sz="1600" dirty="0"/>
              <a:t>.</a:t>
            </a:r>
          </a:p>
          <a:p>
            <a:r>
              <a:rPr lang="en-US" sz="1600" b="1" dirty="0"/>
              <a:t>Rom 3:10-11</a:t>
            </a:r>
            <a:r>
              <a:rPr lang="en-US" sz="1600" dirty="0"/>
              <a:t>: As it is written: “There is </a:t>
            </a:r>
            <a:r>
              <a:rPr lang="en-US" sz="1600" u="sng" dirty="0"/>
              <a:t>none righteous</a:t>
            </a:r>
            <a:r>
              <a:rPr lang="en-US" sz="1600" dirty="0"/>
              <a:t>, no, </a:t>
            </a:r>
            <a:r>
              <a:rPr lang="en-US" sz="1600" u="sng" dirty="0"/>
              <a:t>not one</a:t>
            </a:r>
            <a:r>
              <a:rPr lang="en-US" sz="1600" dirty="0"/>
              <a:t>; There is none who understands; There is </a:t>
            </a:r>
            <a:r>
              <a:rPr lang="en-US" sz="1600" u="sng" dirty="0"/>
              <a:t>none who seeks after God</a:t>
            </a:r>
            <a:r>
              <a:rPr lang="en-US" sz="1600" dirty="0"/>
              <a:t>.</a:t>
            </a:r>
          </a:p>
          <a:p>
            <a:r>
              <a:rPr lang="en-US" sz="1600" b="1" dirty="0"/>
              <a:t>Gen 6:5</a:t>
            </a:r>
            <a:r>
              <a:rPr lang="en-US" sz="1600" dirty="0"/>
              <a:t>: Then the </a:t>
            </a:r>
            <a:r>
              <a:rPr lang="en-US" sz="1600" cap="small" dirty="0"/>
              <a:t>Lord</a:t>
            </a:r>
            <a:r>
              <a:rPr lang="en-US" sz="1600" baseline="30000" dirty="0"/>
              <a:t> </a:t>
            </a:r>
            <a:r>
              <a:rPr lang="en-US" sz="1600" dirty="0"/>
              <a:t>saw that the wickedness of man </a:t>
            </a:r>
            <a:r>
              <a:rPr lang="en-US" sz="1600" i="1" dirty="0"/>
              <a:t>was</a:t>
            </a:r>
            <a:r>
              <a:rPr lang="en-US" sz="1600" dirty="0"/>
              <a:t> great in the earth, and </a:t>
            </a:r>
            <a:r>
              <a:rPr lang="en-US" sz="1600" i="1" dirty="0"/>
              <a:t>that</a:t>
            </a:r>
            <a:r>
              <a:rPr lang="en-US" sz="1600" dirty="0"/>
              <a:t> every intent of the thoughts of </a:t>
            </a:r>
            <a:r>
              <a:rPr lang="en-US" sz="1600" u="sng" dirty="0"/>
              <a:t>his heart </a:t>
            </a:r>
            <a:r>
              <a:rPr lang="en-US" sz="1600" i="1" u="sng" dirty="0"/>
              <a:t>was</a:t>
            </a:r>
            <a:r>
              <a:rPr lang="en-US" sz="1600" u="sng" dirty="0"/>
              <a:t> only evil continually</a:t>
            </a:r>
            <a:r>
              <a:rPr lang="en-US" sz="1600" dirty="0"/>
              <a:t>.</a:t>
            </a:r>
          </a:p>
          <a:p>
            <a:r>
              <a:rPr lang="en-US" sz="1600" b="1" dirty="0"/>
              <a:t>John 3:19</a:t>
            </a:r>
            <a:r>
              <a:rPr lang="en-US" sz="1600" dirty="0"/>
              <a:t>: And this is the condemnation, that the light has come into the world, and </a:t>
            </a:r>
            <a:r>
              <a:rPr lang="en-US" sz="1600" u="sng" dirty="0"/>
              <a:t>men loved darkness rather than light</a:t>
            </a:r>
            <a:r>
              <a:rPr lang="en-US" sz="1600" dirty="0"/>
              <a:t>, because their deeds were evil.</a:t>
            </a:r>
          </a:p>
          <a:p>
            <a:r>
              <a:rPr lang="en-US" sz="1600" b="1" dirty="0"/>
              <a:t>Ps 58:3</a:t>
            </a:r>
            <a:r>
              <a:rPr lang="en-US" sz="1600" dirty="0"/>
              <a:t>: The wicked are estranged from the womb; They </a:t>
            </a:r>
            <a:r>
              <a:rPr lang="en-US" sz="1600" u="sng" dirty="0"/>
              <a:t>go astray as soon as they are born</a:t>
            </a:r>
            <a:r>
              <a:rPr lang="en-US" sz="1600" dirty="0"/>
              <a:t>, speaking lies.</a:t>
            </a:r>
          </a:p>
          <a:p>
            <a:r>
              <a:rPr lang="en-US" sz="1600" dirty="0"/>
              <a:t>See also: </a:t>
            </a:r>
            <a:r>
              <a:rPr lang="en-US" sz="1600" b="1" dirty="0" err="1"/>
              <a:t>Jer</a:t>
            </a:r>
            <a:r>
              <a:rPr lang="en-US" sz="1600" b="1" dirty="0"/>
              <a:t> 17:9, Gal 5:17</a:t>
            </a:r>
          </a:p>
        </p:txBody>
      </p:sp>
    </p:spTree>
    <p:extLst>
      <p:ext uri="{BB962C8B-B14F-4D97-AF65-F5344CB8AC3E}">
        <p14:creationId xmlns:p14="http://schemas.microsoft.com/office/powerpoint/2010/main" val="209242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t>2) </a:t>
            </a:r>
            <a:r>
              <a:rPr lang="en-US" sz="3200" u="sng" dirty="0"/>
              <a:t>All have sinned</a:t>
            </a:r>
            <a:r>
              <a:rPr lang="en-US" sz="3200" dirty="0"/>
              <a:t> and fall short of the glory of God. We don’t even seek Him.</a:t>
            </a:r>
          </a:p>
        </p:txBody>
      </p:sp>
      <p:sp>
        <p:nvSpPr>
          <p:cNvPr id="7" name="Content Placeholder 3"/>
          <p:cNvSpPr>
            <a:spLocks noGrp="1"/>
          </p:cNvSpPr>
          <p:nvPr>
            <p:ph idx="1"/>
          </p:nvPr>
        </p:nvSpPr>
        <p:spPr/>
        <p:txBody>
          <a:bodyPr>
            <a:normAutofit/>
          </a:bodyPr>
          <a:lstStyle/>
          <a:p>
            <a:endParaRPr lang="en-US" sz="2800" dirty="0"/>
          </a:p>
          <a:p>
            <a:r>
              <a:rPr lang="en-US" sz="2800" dirty="0"/>
              <a:t>Why is this a key element of the gospel message?</a:t>
            </a:r>
          </a:p>
        </p:txBody>
      </p:sp>
    </p:spTree>
    <p:extLst>
      <p:ext uri="{BB962C8B-B14F-4D97-AF65-F5344CB8AC3E}">
        <p14:creationId xmlns:p14="http://schemas.microsoft.com/office/powerpoint/2010/main" val="58731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1373</TotalTime>
  <Words>3138</Words>
  <Application>Microsoft Office PowerPoint</Application>
  <PresentationFormat>On-screen Show (16:9)</PresentationFormat>
  <Paragraphs>313</Paragraphs>
  <Slides>30</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Building Confidence: Series Schedule</vt:lpstr>
      <vt:lpstr>Building Confidence: Sharing the Gospel (Part 2)</vt:lpstr>
      <vt:lpstr>Key Elements of the Gospel Message</vt:lpstr>
      <vt:lpstr>0) God Created Us For His Glory</vt:lpstr>
      <vt:lpstr>0) God Created Us For His Glory</vt:lpstr>
      <vt:lpstr>1) God wants to have fellowship with us and does not wish anyone to perish.</vt:lpstr>
      <vt:lpstr>1) God wants to have fellowship with us and does not wish anyone to perish.</vt:lpstr>
      <vt:lpstr>2) All have sinned and fall short of the glory of God. We don’t even seek Him.</vt:lpstr>
      <vt:lpstr>2) All have sinned and fall short of the glory of God. We don’t even seek Him.</vt:lpstr>
      <vt:lpstr>3) Even if we desired to be with God, we can’t since He is holy and we are impure.</vt:lpstr>
      <vt:lpstr>3) Even if we desired to be with God, we can’t since He is holy and we are impure.</vt:lpstr>
      <vt:lpstr>4) God is fully just and proclaims that we deserve death and eternal punishment.</vt:lpstr>
      <vt:lpstr>4) God is fully just and proclaims that we deserve death and eternal punishment.</vt:lpstr>
      <vt:lpstr>5) Our own works can’t save us.</vt:lpstr>
      <vt:lpstr>5) Our own works can’t save us.</vt:lpstr>
      <vt:lpstr>6) By grace, Jesus took our punishment upon Himself and died on our behalf.</vt:lpstr>
      <vt:lpstr>6) By grace, Jesus took our punishment upon Himself and died on our behalf.</vt:lpstr>
      <vt:lpstr>7) Jesus had no sin and was the perfect sacrifice. No more sacrifice needed.</vt:lpstr>
      <vt:lpstr>7) Jesus had no sin and was the perfect sacrifice. No more sacrifice needed.</vt:lpstr>
      <vt:lpstr>8) Jesus rose from the grave. In this, He abolished death and brought new life.</vt:lpstr>
      <vt:lpstr>8) Jesus rose from the grave. In this, He abolished death and brought new life.</vt:lpstr>
      <vt:lpstr>9) Faith in Jesus is the only way to salvation.</vt:lpstr>
      <vt:lpstr>9) Faith in Jesus is the only way to salvation.</vt:lpstr>
      <vt:lpstr>10) We are called to repent of our sins and believe in Jesus!</vt:lpstr>
      <vt:lpstr>10) We are called to repent of our sins and believe in Jesus!</vt:lpstr>
      <vt:lpstr>Tips when Sharing the Gospel</vt:lpstr>
      <vt:lpstr>Tips when Sharing the Gospel</vt:lpstr>
      <vt:lpstr>Tips when Sharing the Gospel</vt:lpstr>
      <vt:lpstr>Examples of Sharing the Gospel</vt:lpstr>
      <vt:lpstr>Discussion Points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Confidence in Sharing the Gospel</dc:title>
  <dc:creator>Stephen Carter</dc:creator>
  <cp:lastModifiedBy>Stephen Carter</cp:lastModifiedBy>
  <cp:revision>596</cp:revision>
  <cp:lastPrinted>2018-01-20T21:47:50Z</cp:lastPrinted>
  <dcterms:created xsi:type="dcterms:W3CDTF">2017-12-27T01:03:26Z</dcterms:created>
  <dcterms:modified xsi:type="dcterms:W3CDTF">2018-01-24T18:09:59Z</dcterms:modified>
</cp:coreProperties>
</file>